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6" r:id="rId2"/>
    <p:sldId id="291" r:id="rId3"/>
    <p:sldId id="369" r:id="rId4"/>
    <p:sldId id="298" r:id="rId5"/>
    <p:sldId id="299" r:id="rId6"/>
    <p:sldId id="260" r:id="rId7"/>
    <p:sldId id="258" r:id="rId8"/>
    <p:sldId id="259" r:id="rId9"/>
    <p:sldId id="300" r:id="rId10"/>
    <p:sldId id="274" r:id="rId11"/>
    <p:sldId id="277" r:id="rId12"/>
    <p:sldId id="278" r:id="rId13"/>
    <p:sldId id="279" r:id="rId14"/>
    <p:sldId id="280" r:id="rId15"/>
    <p:sldId id="305" r:id="rId16"/>
    <p:sldId id="307" r:id="rId17"/>
    <p:sldId id="338" r:id="rId18"/>
    <p:sldId id="380" r:id="rId19"/>
    <p:sldId id="381" r:id="rId20"/>
    <p:sldId id="344" r:id="rId21"/>
    <p:sldId id="367" r:id="rId22"/>
    <p:sldId id="368" r:id="rId23"/>
    <p:sldId id="345" r:id="rId24"/>
    <p:sldId id="355" r:id="rId25"/>
    <p:sldId id="356" r:id="rId26"/>
    <p:sldId id="359" r:id="rId27"/>
    <p:sldId id="360" r:id="rId28"/>
    <p:sldId id="361" r:id="rId29"/>
    <p:sldId id="370" r:id="rId30"/>
    <p:sldId id="371" r:id="rId31"/>
    <p:sldId id="372" r:id="rId32"/>
    <p:sldId id="373" r:id="rId33"/>
    <p:sldId id="375" r:id="rId34"/>
    <p:sldId id="376" r:id="rId35"/>
    <p:sldId id="377" r:id="rId36"/>
    <p:sldId id="378" r:id="rId37"/>
    <p:sldId id="379" r:id="rId38"/>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8" autoAdjust="0"/>
    <p:restoredTop sz="87059" autoAdjust="0"/>
  </p:normalViewPr>
  <p:slideViewPr>
    <p:cSldViewPr snapToGrid="0" snapToObjects="1">
      <p:cViewPr>
        <p:scale>
          <a:sx n="54" d="100"/>
          <a:sy n="54" d="100"/>
        </p:scale>
        <p:origin x="1304" y="-108"/>
      </p:cViewPr>
      <p:guideLst>
        <p:guide orient="horz" pos="2160"/>
        <p:guide pos="2880"/>
      </p:guideLst>
    </p:cSldViewPr>
  </p:slideViewPr>
  <p:notesTextViewPr>
    <p:cViewPr>
      <p:scale>
        <a:sx n="1" d="1"/>
        <a:sy n="1" d="1"/>
      </p:scale>
      <p:origin x="0" y="0"/>
    </p:cViewPr>
  </p:notesTextViewPr>
  <p:sorterViewPr>
    <p:cViewPr>
      <p:scale>
        <a:sx n="90" d="100"/>
        <a:sy n="90" d="100"/>
      </p:scale>
      <p:origin x="0" y="15619"/>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72421"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027" y="0"/>
            <a:ext cx="2972421" cy="465138"/>
          </a:xfrm>
          <a:prstGeom prst="rect">
            <a:avLst/>
          </a:prstGeom>
        </p:spPr>
        <p:txBody>
          <a:bodyPr vert="horz" lIns="91440" tIns="45720" rIns="91440" bIns="45720" rtlCol="0"/>
          <a:lstStyle>
            <a:lvl1pPr algn="r">
              <a:defRPr sz="1200"/>
            </a:lvl1pPr>
          </a:lstStyle>
          <a:p>
            <a:fld id="{7398228C-BB9D-45AB-8E85-B041AA3ED518}" type="datetimeFigureOut">
              <a:rPr lang="en-US" smtClean="0"/>
              <a:t>12/8/2017</a:t>
            </a:fld>
            <a:endParaRPr lang="en-US"/>
          </a:p>
        </p:txBody>
      </p:sp>
      <p:sp>
        <p:nvSpPr>
          <p:cNvPr id="4" name="Footer Placeholder 3"/>
          <p:cNvSpPr>
            <a:spLocks noGrp="1"/>
          </p:cNvSpPr>
          <p:nvPr>
            <p:ph type="ftr" sz="quarter" idx="2"/>
          </p:nvPr>
        </p:nvSpPr>
        <p:spPr>
          <a:xfrm>
            <a:off x="1" y="8829675"/>
            <a:ext cx="2972421"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027" y="8829675"/>
            <a:ext cx="2972421" cy="465138"/>
          </a:xfrm>
          <a:prstGeom prst="rect">
            <a:avLst/>
          </a:prstGeom>
        </p:spPr>
        <p:txBody>
          <a:bodyPr vert="horz" lIns="91440" tIns="45720" rIns="91440" bIns="45720" rtlCol="0" anchor="b"/>
          <a:lstStyle>
            <a:lvl1pPr algn="r">
              <a:defRPr sz="1200"/>
            </a:lvl1pPr>
          </a:lstStyle>
          <a:p>
            <a:fld id="{8FD40C89-61A1-4637-B98B-2CAD268FC251}" type="slidenum">
              <a:rPr lang="en-US" smtClean="0"/>
              <a:t>‹#›</a:t>
            </a:fld>
            <a:endParaRPr lang="en-US"/>
          </a:p>
        </p:txBody>
      </p:sp>
    </p:spTree>
    <p:extLst>
      <p:ext uri="{BB962C8B-B14F-4D97-AF65-F5344CB8AC3E}">
        <p14:creationId xmlns:p14="http://schemas.microsoft.com/office/powerpoint/2010/main" val="11595540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3177" tIns="46589" rIns="93177" bIns="46589" rtlCol="0"/>
          <a:lstStyle>
            <a:lvl1pPr algn="r">
              <a:defRPr sz="1200"/>
            </a:lvl1pPr>
          </a:lstStyle>
          <a:p>
            <a:fld id="{1CB621B9-7332-4EEA-A164-412918AA4833}" type="datetimeFigureOut">
              <a:rPr lang="en-US" smtClean="0"/>
              <a:t>12/8/2017</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3177" tIns="46589" rIns="93177" bIns="46589" rtlCol="0" anchor="b"/>
          <a:lstStyle>
            <a:lvl1pPr algn="r">
              <a:defRPr sz="1200"/>
            </a:lvl1pPr>
          </a:lstStyle>
          <a:p>
            <a:fld id="{DFE056C8-C0F0-4D4F-B2E3-09D63538C293}" type="slidenum">
              <a:rPr lang="en-US" smtClean="0"/>
              <a:t>‹#›</a:t>
            </a:fld>
            <a:endParaRPr lang="en-US"/>
          </a:p>
        </p:txBody>
      </p:sp>
    </p:spTree>
    <p:extLst>
      <p:ext uri="{BB962C8B-B14F-4D97-AF65-F5344CB8AC3E}">
        <p14:creationId xmlns:p14="http://schemas.microsoft.com/office/powerpoint/2010/main" val="2282628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the diagram and what happens (they know about the existence of cell surface receptors but not much about intracellular signaling, so you don’t need to go into detail about the processes that are illustrated).  </a:t>
            </a:r>
          </a:p>
          <a:p>
            <a:r>
              <a:rPr lang="en-US" dirty="0"/>
              <a:t>Read some, or all, of the possible activities from cell/biomaterial interactions (see list of 5 interactions in graphic).</a:t>
            </a:r>
          </a:p>
        </p:txBody>
      </p:sp>
      <p:sp>
        <p:nvSpPr>
          <p:cNvPr id="4" name="Slide Number Placeholder 3"/>
          <p:cNvSpPr>
            <a:spLocks noGrp="1"/>
          </p:cNvSpPr>
          <p:nvPr>
            <p:ph type="sldNum" sz="quarter" idx="10"/>
          </p:nvPr>
        </p:nvSpPr>
        <p:spPr/>
        <p:txBody>
          <a:bodyPr/>
          <a:lstStyle/>
          <a:p>
            <a:fld id="{DFE056C8-C0F0-4D4F-B2E3-09D63538C293}" type="slidenum">
              <a:rPr lang="en-US" smtClean="0"/>
              <a:t>2</a:t>
            </a:fld>
            <a:endParaRPr lang="en-US"/>
          </a:p>
        </p:txBody>
      </p:sp>
    </p:spTree>
    <p:extLst>
      <p:ext uri="{BB962C8B-B14F-4D97-AF65-F5344CB8AC3E}">
        <p14:creationId xmlns:p14="http://schemas.microsoft.com/office/powerpoint/2010/main" val="1301323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Proteins are not rigid structures; they can denature (which is to lose the native shape). This slide is a cartoon that depicts a protein, fibrinogen, that was intentionally adsorbed onto the surface. Fibrinogen has blood platelet binding sites. (1) Originally, the binding sites were oriented outward. (2) But other parts of the protein had a greater affinity for the surface and changes in shape occurred, which helped lower the Gibbs free energy of the protein-surface system. (3) Over time, the proteins changed shape to the point where most of the binding sites were oriented toward the surface and the coating lost much of its ability to bind platelets. This can be seen in the histogram which has maximum binding at stage 1, reduced binding at stage 2 and poor binding at stage 3.</a:t>
            </a:r>
          </a:p>
        </p:txBody>
      </p:sp>
      <p:sp>
        <p:nvSpPr>
          <p:cNvPr id="4" name="Slide Number Placeholder 3"/>
          <p:cNvSpPr>
            <a:spLocks noGrp="1"/>
          </p:cNvSpPr>
          <p:nvPr>
            <p:ph type="sldNum" sz="quarter" idx="10"/>
          </p:nvPr>
        </p:nvSpPr>
        <p:spPr/>
        <p:txBody>
          <a:bodyPr/>
          <a:lstStyle/>
          <a:p>
            <a:fld id="{DFE056C8-C0F0-4D4F-B2E3-09D63538C293}" type="slidenum">
              <a:rPr lang="en-US" smtClean="0"/>
              <a:t>11</a:t>
            </a:fld>
            <a:endParaRPr lang="en-US"/>
          </a:p>
        </p:txBody>
      </p:sp>
    </p:spTree>
    <p:extLst>
      <p:ext uri="{BB962C8B-B14F-4D97-AF65-F5344CB8AC3E}">
        <p14:creationId xmlns:p14="http://schemas.microsoft.com/office/powerpoint/2010/main" val="1512347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that proteins rearrange on a surface is called the Vroman effect. Proteins that do not have a high affinity for the surface will not bind tightly and can be easily moved out of the way by proteins that have higher affinity. </a:t>
            </a:r>
          </a:p>
          <a:p>
            <a:r>
              <a:rPr lang="en-US" dirty="0"/>
              <a:t>In this example, Protein A has highest concentration, so it will usually adsorb first. Protein B has higher affinity for the surface (most thermodynamically favorable binding); so it displaces most of the Protein A molecules and eventually has highest concentration on the surface.</a:t>
            </a:r>
          </a:p>
          <a:p>
            <a:endParaRPr lang="en-US" dirty="0"/>
          </a:p>
        </p:txBody>
      </p:sp>
      <p:sp>
        <p:nvSpPr>
          <p:cNvPr id="4" name="Slide Number Placeholder 3"/>
          <p:cNvSpPr>
            <a:spLocks noGrp="1"/>
          </p:cNvSpPr>
          <p:nvPr>
            <p:ph type="sldNum" sz="quarter" idx="10"/>
          </p:nvPr>
        </p:nvSpPr>
        <p:spPr/>
        <p:txBody>
          <a:bodyPr/>
          <a:lstStyle/>
          <a:p>
            <a:fld id="{DFE056C8-C0F0-4D4F-B2E3-09D63538C293}" type="slidenum">
              <a:rPr lang="en-US" smtClean="0"/>
              <a:t>12</a:t>
            </a:fld>
            <a:endParaRPr lang="en-US"/>
          </a:p>
        </p:txBody>
      </p:sp>
    </p:spTree>
    <p:extLst>
      <p:ext uri="{BB962C8B-B14F-4D97-AF65-F5344CB8AC3E}">
        <p14:creationId xmlns:p14="http://schemas.microsoft.com/office/powerpoint/2010/main" val="162243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how the amount of 3 different proteins on a surface changes over time. As the previous slide stated, the protein with the highest concentration surrounding the surface binds in the largest amount at first. This would be protein A in the plot. But protein B, which is in lower concentration, has a higher affinity (attraction) for the surface. Over time, B displaces much of A. Protein C is in even lower concentration, but has the highest affinity for the surface. It eventually displaces A and B to become the predominant protein on the surface.</a:t>
            </a:r>
          </a:p>
          <a:p>
            <a:r>
              <a:rPr lang="en-US" dirty="0"/>
              <a:t>Lower left: Several proteins are common in blood; they are listed in order of concentration. </a:t>
            </a:r>
          </a:p>
        </p:txBody>
      </p:sp>
      <p:sp>
        <p:nvSpPr>
          <p:cNvPr id="4" name="Slide Number Placeholder 3"/>
          <p:cNvSpPr>
            <a:spLocks noGrp="1"/>
          </p:cNvSpPr>
          <p:nvPr>
            <p:ph type="sldNum" sz="quarter" idx="10"/>
          </p:nvPr>
        </p:nvSpPr>
        <p:spPr/>
        <p:txBody>
          <a:bodyPr/>
          <a:lstStyle/>
          <a:p>
            <a:fld id="{DFE056C8-C0F0-4D4F-B2E3-09D63538C293}" type="slidenum">
              <a:rPr lang="en-US" smtClean="0"/>
              <a:t>13</a:t>
            </a:fld>
            <a:endParaRPr lang="en-US"/>
          </a:p>
        </p:txBody>
      </p:sp>
    </p:spTree>
    <p:extLst>
      <p:ext uri="{BB962C8B-B14F-4D97-AF65-F5344CB8AC3E}">
        <p14:creationId xmlns:p14="http://schemas.microsoft.com/office/powerpoint/2010/main" val="1247094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how the plot of adsorbed proteins would look given two different ratios of Proteins A and B.</a:t>
            </a:r>
          </a:p>
        </p:txBody>
      </p:sp>
      <p:sp>
        <p:nvSpPr>
          <p:cNvPr id="4" name="Slide Number Placeholder 3"/>
          <p:cNvSpPr>
            <a:spLocks noGrp="1"/>
          </p:cNvSpPr>
          <p:nvPr>
            <p:ph type="sldNum" sz="quarter" idx="10"/>
          </p:nvPr>
        </p:nvSpPr>
        <p:spPr/>
        <p:txBody>
          <a:bodyPr/>
          <a:lstStyle/>
          <a:p>
            <a:fld id="{DFE056C8-C0F0-4D4F-B2E3-09D63538C293}" type="slidenum">
              <a:rPr lang="en-US" smtClean="0"/>
              <a:t>14</a:t>
            </a:fld>
            <a:endParaRPr lang="en-US"/>
          </a:p>
        </p:txBody>
      </p:sp>
    </p:spTree>
    <p:extLst>
      <p:ext uri="{BB962C8B-B14F-4D97-AF65-F5344CB8AC3E}">
        <p14:creationId xmlns:p14="http://schemas.microsoft.com/office/powerpoint/2010/main" val="4205341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scenario 2, this is like trying to lift tape or Velcro by pulling straight up on it. You usually can’t remove it because of the great number of points of attachment. Likewise, it is extremely difficult and impractical to try to remove the adsorbed protein layer on an implanted device. It is best to prevent adsorption of unwanted proteins. </a:t>
            </a:r>
          </a:p>
        </p:txBody>
      </p:sp>
      <p:sp>
        <p:nvSpPr>
          <p:cNvPr id="4" name="Slide Number Placeholder 3"/>
          <p:cNvSpPr>
            <a:spLocks noGrp="1"/>
          </p:cNvSpPr>
          <p:nvPr>
            <p:ph type="sldNum" sz="quarter" idx="10"/>
          </p:nvPr>
        </p:nvSpPr>
        <p:spPr/>
        <p:txBody>
          <a:bodyPr/>
          <a:lstStyle/>
          <a:p>
            <a:fld id="{DFE056C8-C0F0-4D4F-B2E3-09D63538C293}" type="slidenum">
              <a:rPr lang="en-US" smtClean="0"/>
              <a:t>15</a:t>
            </a:fld>
            <a:endParaRPr lang="en-US"/>
          </a:p>
        </p:txBody>
      </p:sp>
    </p:spTree>
    <p:extLst>
      <p:ext uri="{BB962C8B-B14F-4D97-AF65-F5344CB8AC3E}">
        <p14:creationId xmlns:p14="http://schemas.microsoft.com/office/powerpoint/2010/main" val="1021797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After careful surface preparation, (b) reactive species (molecules/atoms/…) can be intentionally applied to the surface. (c) Other molecules can then be attached to the reactive molecules. This method has been employed to change the interaction of materials with cells, tissue and in living animals. Dr. Murray used this approach for her Senior Design project to minimize scar tissue around implanted neural electrodes.</a:t>
            </a:r>
          </a:p>
        </p:txBody>
      </p:sp>
      <p:sp>
        <p:nvSpPr>
          <p:cNvPr id="4" name="Slide Number Placeholder 3"/>
          <p:cNvSpPr>
            <a:spLocks noGrp="1"/>
          </p:cNvSpPr>
          <p:nvPr>
            <p:ph type="sldNum" sz="quarter" idx="10"/>
          </p:nvPr>
        </p:nvSpPr>
        <p:spPr/>
        <p:txBody>
          <a:bodyPr/>
          <a:lstStyle/>
          <a:p>
            <a:fld id="{DFE056C8-C0F0-4D4F-B2E3-09D63538C293}" type="slidenum">
              <a:rPr lang="en-US" smtClean="0"/>
              <a:t>17</a:t>
            </a:fld>
            <a:endParaRPr lang="en-US"/>
          </a:p>
        </p:txBody>
      </p:sp>
    </p:spTree>
    <p:extLst>
      <p:ext uri="{BB962C8B-B14F-4D97-AF65-F5344CB8AC3E}">
        <p14:creationId xmlns:p14="http://schemas.microsoft.com/office/powerpoint/2010/main" val="1486243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from Dr. Murray’s Senior Design project. The substrate is polyimide (a manmade polymer, shown as blue diagonal lines). The polyimide provided support and protective covering of electrodes for brain research. The problem with the electrodes was that scar tissue built up around the electrodes within a few weeks and then the electrical recordings from the brain faded to the point of being unusable.  </a:t>
            </a:r>
          </a:p>
          <a:p>
            <a:r>
              <a:rPr lang="en-US" dirty="0"/>
              <a:t>It was suspected that proteins that adsorbed onto the polyimide surface and denatured (unfolded) were causing an immune response that eventually resulted in a scar around the electrode. Oxidized dextran had shown some promise of preventing protein adsorption. To apply this layer of dextran, the surface of the polyimide was cleaned with oxygen plasma which also activated the surface to bind polylysine, as short chain of the amino acid, lysine (pink wavy lines). The electrodes were placed in a solution containing polylysine for a day; the polylysine adsorbed onto the surface. Then, the treated electrodes were immersed in oxidized dextran (the black ringed structures in the diagram) for a couple of days. This molecular layer self assembled. This is know as a </a:t>
            </a:r>
            <a:r>
              <a:rPr lang="en-US" u="sng" dirty="0"/>
              <a:t>s</a:t>
            </a:r>
            <a:r>
              <a:rPr lang="en-US" dirty="0"/>
              <a:t>elf-</a:t>
            </a:r>
            <a:r>
              <a:rPr lang="en-US" u="sng" dirty="0"/>
              <a:t>a</a:t>
            </a:r>
            <a:r>
              <a:rPr lang="en-US" dirty="0"/>
              <a:t>ssembled </a:t>
            </a:r>
            <a:r>
              <a:rPr lang="en-US" u="sng" dirty="0"/>
              <a:t>m</a:t>
            </a:r>
            <a:r>
              <a:rPr lang="en-US" dirty="0"/>
              <a:t>onolayer, or simply as a SAM. The red starbursts represent a neuron attachment (RGD) and a nerve growth factor (NGF) that could be attached at a later time to help guide neurons to the electrode surface (these were not attached for the Senior Design project). </a:t>
            </a:r>
          </a:p>
        </p:txBody>
      </p:sp>
      <p:sp>
        <p:nvSpPr>
          <p:cNvPr id="4" name="Slide Number Placeholder 3"/>
          <p:cNvSpPr>
            <a:spLocks noGrp="1"/>
          </p:cNvSpPr>
          <p:nvPr>
            <p:ph type="sldNum" sz="quarter" idx="10"/>
          </p:nvPr>
        </p:nvSpPr>
        <p:spPr/>
        <p:txBody>
          <a:bodyPr/>
          <a:lstStyle/>
          <a:p>
            <a:fld id="{DFE056C8-C0F0-4D4F-B2E3-09D63538C293}" type="slidenum">
              <a:rPr lang="en-US" smtClean="0"/>
              <a:t>18</a:t>
            </a:fld>
            <a:endParaRPr lang="en-US"/>
          </a:p>
        </p:txBody>
      </p:sp>
    </p:spTree>
    <p:extLst>
      <p:ext uri="{BB962C8B-B14F-4D97-AF65-F5344CB8AC3E}">
        <p14:creationId xmlns:p14="http://schemas.microsoft.com/office/powerpoint/2010/main" val="819217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5B92A3-66B3-42F9-A0A6-F8F16B8C1A49}" type="slidenum">
              <a:rPr lang="en-US"/>
              <a:pPr/>
              <a:t>19</a:t>
            </a:fld>
            <a:endParaRPr lang="en-US"/>
          </a:p>
        </p:txBody>
      </p:sp>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xfrm>
            <a:off x="914635" y="4415790"/>
            <a:ext cx="5028732" cy="4183380"/>
          </a:xfrm>
        </p:spPr>
        <p:txBody>
          <a:bodyPr/>
          <a:lstStyle/>
          <a:p>
            <a:r>
              <a:rPr lang="en-US" dirty="0"/>
              <a:t>In vitro tests (tests with cells) were conducted to see if the oxidized dextran SAM on the electrode surface would prevent scar tissue formation (presumably by preventing protein adsorption and the subsequent immune response). After growing cells on electrodes with and without the dextran SAM, the cells were stained purple and a microscope was used to image the electrodes. The electrodes with no dextran SAM had cells growing on the electrodes. In contrast, the electrodes with the dextran did not have any cells growing on the electrodes. </a:t>
            </a:r>
          </a:p>
          <a:p>
            <a:r>
              <a:rPr lang="en-US" dirty="0"/>
              <a:t>In a second experiment, microwire electrodes with a polyimide insulation were implanted into rats. Half had the dextran SAM and half did not. After the electrodes had been implanted for a few weeks, they were removed and the brain tissue was stained for scar tissue formation (red) and for neurons (dark blue). The uncoated electrodes were surrounded by a very large scar while the coated electrodes had a very thin scar and many neurons near the electrodes. The untreated electrodes with the large scars produced very poor electrical recordings (low signal-to-noise ratio) whereas the treated electrodes had excellent signal-to-noise ratios. </a:t>
            </a:r>
          </a:p>
        </p:txBody>
      </p:sp>
    </p:spTree>
    <p:extLst>
      <p:ext uri="{BB962C8B-B14F-4D97-AF65-F5344CB8AC3E}">
        <p14:creationId xmlns:p14="http://schemas.microsoft.com/office/powerpoint/2010/main" val="1623339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just saw an example of how a SAM can be used to prevent protein adsorption and improve the performance of an implanted device. There was no functional group added to the dextran. However, there could have been, as seen in the diagram two slides back with two red starbursts that denoted the potential addition of factors to promote neuron growth. Many different molecules can be added to SAMs that actively elicit desired reactions from the body. The generic name for these types of molecules is “functional group.” The functional group is usually at the end of a linker, or spacer. Together, the two are referred to as the tail. The spacer is needed so that the functional group is held away from the surface. This is to keep it from adsorbing onto the surface and denaturing (unfolding and becoming useless).</a:t>
            </a:r>
          </a:p>
          <a:p>
            <a:r>
              <a:rPr lang="en-US" dirty="0"/>
              <a:t>The head group is the reactive species shown 3 slides back. </a:t>
            </a:r>
          </a:p>
        </p:txBody>
      </p:sp>
      <p:sp>
        <p:nvSpPr>
          <p:cNvPr id="4" name="Slide Number Placeholder 3"/>
          <p:cNvSpPr>
            <a:spLocks noGrp="1"/>
          </p:cNvSpPr>
          <p:nvPr>
            <p:ph type="sldNum" sz="quarter" idx="10"/>
          </p:nvPr>
        </p:nvSpPr>
        <p:spPr/>
        <p:txBody>
          <a:bodyPr/>
          <a:lstStyle/>
          <a:p>
            <a:fld id="{DFE056C8-C0F0-4D4F-B2E3-09D63538C293}" type="slidenum">
              <a:rPr lang="en-US" smtClean="0"/>
              <a:t>20</a:t>
            </a:fld>
            <a:endParaRPr lang="en-US"/>
          </a:p>
        </p:txBody>
      </p:sp>
    </p:spTree>
    <p:extLst>
      <p:ext uri="{BB962C8B-B14F-4D97-AF65-F5344CB8AC3E}">
        <p14:creationId xmlns:p14="http://schemas.microsoft.com/office/powerpoint/2010/main" val="3023080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Stimulus responsive polymers change shape and size or density based on some stimulus. The stimulus could be high or low pH, a change in temperature, an applied electric or magnetic field and so on. (Read the captions.) The changes can release drugs held within the polymer, change the shape of an implant, pump fluids, and so forth.</a:t>
            </a:r>
          </a:p>
        </p:txBody>
      </p:sp>
      <p:sp>
        <p:nvSpPr>
          <p:cNvPr id="4" name="Slide Number Placeholder 3"/>
          <p:cNvSpPr>
            <a:spLocks noGrp="1"/>
          </p:cNvSpPr>
          <p:nvPr>
            <p:ph type="sldNum" sz="quarter" idx="10"/>
          </p:nvPr>
        </p:nvSpPr>
        <p:spPr/>
        <p:txBody>
          <a:bodyPr/>
          <a:lstStyle/>
          <a:p>
            <a:fld id="{DFE056C8-C0F0-4D4F-B2E3-09D63538C293}" type="slidenum">
              <a:rPr lang="en-US" smtClean="0"/>
              <a:t>21</a:t>
            </a:fld>
            <a:endParaRPr lang="en-US"/>
          </a:p>
        </p:txBody>
      </p:sp>
    </p:spTree>
    <p:extLst>
      <p:ext uri="{BB962C8B-B14F-4D97-AF65-F5344CB8AC3E}">
        <p14:creationId xmlns:p14="http://schemas.microsoft.com/office/powerpoint/2010/main" val="2500914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the different surface structures shown in the figure (use the information in the caption – they won’t be able to see the caption in the classroom). </a:t>
            </a:r>
          </a:p>
          <a:p>
            <a:r>
              <a:rPr lang="en-US" dirty="0"/>
              <a:t>Some surface structures and surface chemistries are more prone to protein adsorption than others. Also cells contacting these surfaces may grow well on some surfaces and not on others.</a:t>
            </a:r>
          </a:p>
        </p:txBody>
      </p:sp>
      <p:sp>
        <p:nvSpPr>
          <p:cNvPr id="4" name="Slide Number Placeholder 3"/>
          <p:cNvSpPr>
            <a:spLocks noGrp="1"/>
          </p:cNvSpPr>
          <p:nvPr>
            <p:ph type="sldNum" sz="quarter" idx="10"/>
          </p:nvPr>
        </p:nvSpPr>
        <p:spPr/>
        <p:txBody>
          <a:bodyPr/>
          <a:lstStyle/>
          <a:p>
            <a:fld id="{DFE056C8-C0F0-4D4F-B2E3-09D63538C293}" type="slidenum">
              <a:rPr lang="en-US" smtClean="0"/>
              <a:t>3</a:t>
            </a:fld>
            <a:endParaRPr lang="en-US"/>
          </a:p>
        </p:txBody>
      </p:sp>
    </p:spTree>
    <p:extLst>
      <p:ext uri="{BB962C8B-B14F-4D97-AF65-F5344CB8AC3E}">
        <p14:creationId xmlns:p14="http://schemas.microsoft.com/office/powerpoint/2010/main" val="2858332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polymers, both natural and manmade, can be engineered to bind enzymes, growth factors, receptors (or their ligands), and many other biologically-relevant molecules. The diagram illustrates some of </a:t>
            </a:r>
            <a:r>
              <a:rPr lang="en-US"/>
              <a:t>the possibili</a:t>
            </a:r>
            <a:endParaRPr lang="en-US" dirty="0"/>
          </a:p>
        </p:txBody>
      </p:sp>
      <p:sp>
        <p:nvSpPr>
          <p:cNvPr id="4" name="Slide Number Placeholder 3"/>
          <p:cNvSpPr>
            <a:spLocks noGrp="1"/>
          </p:cNvSpPr>
          <p:nvPr>
            <p:ph type="sldNum" sz="quarter" idx="10"/>
          </p:nvPr>
        </p:nvSpPr>
        <p:spPr/>
        <p:txBody>
          <a:bodyPr/>
          <a:lstStyle/>
          <a:p>
            <a:fld id="{DFE056C8-C0F0-4D4F-B2E3-09D63538C293}" type="slidenum">
              <a:rPr lang="en-US" smtClean="0"/>
              <a:t>22</a:t>
            </a:fld>
            <a:endParaRPr lang="en-US"/>
          </a:p>
        </p:txBody>
      </p:sp>
    </p:spTree>
    <p:extLst>
      <p:ext uri="{BB962C8B-B14F-4D97-AF65-F5344CB8AC3E}">
        <p14:creationId xmlns:p14="http://schemas.microsoft.com/office/powerpoint/2010/main" val="2963115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the surface must be prepared to immobilize a SAM or any other type of molecular surface treatment. To achieve patterning of SAMs, several types of techniques are useful. A stamp [often made from polydimethylsiloxane (PDMS)] can be used to apply a reactive species, or the SAM to a surface. Another method is to roll a pattern (b).</a:t>
            </a:r>
          </a:p>
        </p:txBody>
      </p:sp>
      <p:sp>
        <p:nvSpPr>
          <p:cNvPr id="4" name="Slide Number Placeholder 3"/>
          <p:cNvSpPr>
            <a:spLocks noGrp="1"/>
          </p:cNvSpPr>
          <p:nvPr>
            <p:ph type="sldNum" sz="quarter" idx="10"/>
          </p:nvPr>
        </p:nvSpPr>
        <p:spPr/>
        <p:txBody>
          <a:bodyPr/>
          <a:lstStyle/>
          <a:p>
            <a:fld id="{DFE056C8-C0F0-4D4F-B2E3-09D63538C293}" type="slidenum">
              <a:rPr lang="en-US" smtClean="0"/>
              <a:t>23</a:t>
            </a:fld>
            <a:endParaRPr lang="en-US"/>
          </a:p>
        </p:txBody>
      </p:sp>
    </p:spTree>
    <p:extLst>
      <p:ext uri="{BB962C8B-B14F-4D97-AF65-F5344CB8AC3E}">
        <p14:creationId xmlns:p14="http://schemas.microsoft.com/office/powerpoint/2010/main" val="13614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very small areas, dip-pen lithography can be used to very precisely place molecules on a surface. The tip of an atomic force microscope (AFM) can be used with high precision. </a:t>
            </a:r>
          </a:p>
        </p:txBody>
      </p:sp>
      <p:sp>
        <p:nvSpPr>
          <p:cNvPr id="4" name="Slide Number Placeholder 3"/>
          <p:cNvSpPr>
            <a:spLocks noGrp="1"/>
          </p:cNvSpPr>
          <p:nvPr>
            <p:ph type="sldNum" sz="quarter" idx="10"/>
          </p:nvPr>
        </p:nvSpPr>
        <p:spPr/>
        <p:txBody>
          <a:bodyPr/>
          <a:lstStyle/>
          <a:p>
            <a:fld id="{DFE056C8-C0F0-4D4F-B2E3-09D63538C293}" type="slidenum">
              <a:rPr lang="en-US" smtClean="0"/>
              <a:t>24</a:t>
            </a:fld>
            <a:endParaRPr lang="en-US"/>
          </a:p>
        </p:txBody>
      </p:sp>
    </p:spTree>
    <p:extLst>
      <p:ext uri="{BB962C8B-B14F-4D97-AF65-F5344CB8AC3E}">
        <p14:creationId xmlns:p14="http://schemas.microsoft.com/office/powerpoint/2010/main" val="10915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LbL</a:t>
            </a:r>
            <a:r>
              <a:rPr lang="en-US" dirty="0"/>
              <a:t> stands for layer-by-layer. The </a:t>
            </a:r>
            <a:r>
              <a:rPr lang="en-US" dirty="0" err="1"/>
              <a:t>LbL</a:t>
            </a:r>
            <a:r>
              <a:rPr lang="en-US" dirty="0"/>
              <a:t> process coats </a:t>
            </a:r>
            <a:r>
              <a:rPr lang="en-US" dirty="0" err="1"/>
              <a:t>polyelectrolyts</a:t>
            </a:r>
            <a:r>
              <a:rPr lang="en-US" dirty="0"/>
              <a:t> onto a material to protect a surface, change the properties of a surface or to coat drug particles for timed or environmentally-responsive release. Polyelectrolytes are chains of charged molecules. Anionic polyelectrolytes are negatively charged and cationic polyelectrolytes are positively charged. A material (or drug particle) is dipped into a polyelectrolyte solution with one charge and then excess polyelectrolyte is rinsed off. It is then immersed in the oppositely charged polyelectrolyte and rinsed. This procedure is repeated several times. </a:t>
            </a:r>
          </a:p>
        </p:txBody>
      </p:sp>
      <p:sp>
        <p:nvSpPr>
          <p:cNvPr id="4" name="Slide Number Placeholder 3"/>
          <p:cNvSpPr>
            <a:spLocks noGrp="1"/>
          </p:cNvSpPr>
          <p:nvPr>
            <p:ph type="sldNum" sz="quarter" idx="10"/>
          </p:nvPr>
        </p:nvSpPr>
        <p:spPr/>
        <p:txBody>
          <a:bodyPr/>
          <a:lstStyle/>
          <a:p>
            <a:fld id="{DFE056C8-C0F0-4D4F-B2E3-09D63538C293}" type="slidenum">
              <a:rPr lang="en-US" smtClean="0"/>
              <a:t>25</a:t>
            </a:fld>
            <a:endParaRPr lang="en-US"/>
          </a:p>
        </p:txBody>
      </p:sp>
    </p:spTree>
    <p:extLst>
      <p:ext uri="{BB962C8B-B14F-4D97-AF65-F5344CB8AC3E}">
        <p14:creationId xmlns:p14="http://schemas.microsoft.com/office/powerpoint/2010/main" val="223230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how the layers bind.</a:t>
            </a:r>
          </a:p>
        </p:txBody>
      </p:sp>
      <p:sp>
        <p:nvSpPr>
          <p:cNvPr id="4" name="Slide Number Placeholder 3"/>
          <p:cNvSpPr>
            <a:spLocks noGrp="1"/>
          </p:cNvSpPr>
          <p:nvPr>
            <p:ph type="sldNum" sz="quarter" idx="10"/>
          </p:nvPr>
        </p:nvSpPr>
        <p:spPr/>
        <p:txBody>
          <a:bodyPr/>
          <a:lstStyle/>
          <a:p>
            <a:fld id="{DFE056C8-C0F0-4D4F-B2E3-09D63538C293}" type="slidenum">
              <a:rPr lang="en-US" smtClean="0"/>
              <a:t>26</a:t>
            </a:fld>
            <a:endParaRPr lang="en-US"/>
          </a:p>
        </p:txBody>
      </p:sp>
    </p:spTree>
    <p:extLst>
      <p:ext uri="{BB962C8B-B14F-4D97-AF65-F5344CB8AC3E}">
        <p14:creationId xmlns:p14="http://schemas.microsoft.com/office/powerpoint/2010/main" val="4710644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immersing parts in </a:t>
            </a:r>
            <a:r>
              <a:rPr lang="en-US" dirty="0" err="1"/>
              <a:t>polyionic</a:t>
            </a:r>
            <a:r>
              <a:rPr lang="en-US" dirty="0"/>
              <a:t> solutions, alternating layers can be applied by dropping a polyanion solution on the material while it spins.</a:t>
            </a:r>
          </a:p>
        </p:txBody>
      </p:sp>
      <p:sp>
        <p:nvSpPr>
          <p:cNvPr id="4" name="Slide Number Placeholder 3"/>
          <p:cNvSpPr>
            <a:spLocks noGrp="1"/>
          </p:cNvSpPr>
          <p:nvPr>
            <p:ph type="sldNum" sz="quarter" idx="10"/>
          </p:nvPr>
        </p:nvSpPr>
        <p:spPr/>
        <p:txBody>
          <a:bodyPr/>
          <a:lstStyle/>
          <a:p>
            <a:fld id="{DFE056C8-C0F0-4D4F-B2E3-09D63538C293}" type="slidenum">
              <a:rPr lang="en-US" smtClean="0"/>
              <a:t>27</a:t>
            </a:fld>
            <a:endParaRPr lang="en-US"/>
          </a:p>
        </p:txBody>
      </p:sp>
    </p:spTree>
    <p:extLst>
      <p:ext uri="{BB962C8B-B14F-4D97-AF65-F5344CB8AC3E}">
        <p14:creationId xmlns:p14="http://schemas.microsoft.com/office/powerpoint/2010/main" val="376454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apply polyelectrolytes is to use pray bottles. </a:t>
            </a:r>
          </a:p>
        </p:txBody>
      </p:sp>
      <p:sp>
        <p:nvSpPr>
          <p:cNvPr id="4" name="Slide Number Placeholder 3"/>
          <p:cNvSpPr>
            <a:spLocks noGrp="1"/>
          </p:cNvSpPr>
          <p:nvPr>
            <p:ph type="sldNum" sz="quarter" idx="10"/>
          </p:nvPr>
        </p:nvSpPr>
        <p:spPr/>
        <p:txBody>
          <a:bodyPr/>
          <a:lstStyle/>
          <a:p>
            <a:fld id="{DFE056C8-C0F0-4D4F-B2E3-09D63538C293}" type="slidenum">
              <a:rPr lang="en-US" smtClean="0"/>
              <a:t>28</a:t>
            </a:fld>
            <a:endParaRPr lang="en-US"/>
          </a:p>
        </p:txBody>
      </p:sp>
    </p:spTree>
    <p:extLst>
      <p:ext uri="{BB962C8B-B14F-4D97-AF65-F5344CB8AC3E}">
        <p14:creationId xmlns:p14="http://schemas.microsoft.com/office/powerpoint/2010/main" val="189485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several slides show some of the equipment that is used for modifying the surface of biomaterials. This slide shows how molecules </a:t>
            </a:r>
            <a:r>
              <a:rPr lang="en-US" dirty="0" err="1"/>
              <a:t>aer</a:t>
            </a:r>
            <a:r>
              <a:rPr lang="en-US" dirty="0"/>
              <a:t> bound to the surface using direct current glow discharge.</a:t>
            </a:r>
          </a:p>
        </p:txBody>
      </p:sp>
      <p:sp>
        <p:nvSpPr>
          <p:cNvPr id="4" name="Slide Number Placeholder 3"/>
          <p:cNvSpPr>
            <a:spLocks noGrp="1"/>
          </p:cNvSpPr>
          <p:nvPr>
            <p:ph type="sldNum" sz="quarter" idx="10"/>
          </p:nvPr>
        </p:nvSpPr>
        <p:spPr/>
        <p:txBody>
          <a:bodyPr/>
          <a:lstStyle/>
          <a:p>
            <a:fld id="{DFE056C8-C0F0-4D4F-B2E3-09D63538C293}" type="slidenum">
              <a:rPr lang="en-US" smtClean="0"/>
              <a:t>29</a:t>
            </a:fld>
            <a:endParaRPr lang="en-US"/>
          </a:p>
        </p:txBody>
      </p:sp>
    </p:spTree>
    <p:extLst>
      <p:ext uri="{BB962C8B-B14F-4D97-AF65-F5344CB8AC3E}">
        <p14:creationId xmlns:p14="http://schemas.microsoft.com/office/powerpoint/2010/main" val="1708954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similar to the last slide except that capacitively coupled radio frequency is used to treat the surface. </a:t>
            </a:r>
          </a:p>
        </p:txBody>
      </p:sp>
      <p:sp>
        <p:nvSpPr>
          <p:cNvPr id="4" name="Slide Number Placeholder 3"/>
          <p:cNvSpPr>
            <a:spLocks noGrp="1"/>
          </p:cNvSpPr>
          <p:nvPr>
            <p:ph type="sldNum" sz="quarter" idx="10"/>
          </p:nvPr>
        </p:nvSpPr>
        <p:spPr/>
        <p:txBody>
          <a:bodyPr/>
          <a:lstStyle/>
          <a:p>
            <a:fld id="{DFE056C8-C0F0-4D4F-B2E3-09D63538C293}" type="slidenum">
              <a:rPr lang="en-US" smtClean="0"/>
              <a:t>30</a:t>
            </a:fld>
            <a:endParaRPr lang="en-US"/>
          </a:p>
        </p:txBody>
      </p:sp>
    </p:spTree>
    <p:extLst>
      <p:ext uri="{BB962C8B-B14F-4D97-AF65-F5344CB8AC3E}">
        <p14:creationId xmlns:p14="http://schemas.microsoft.com/office/powerpoint/2010/main" val="2874589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similar to the last slide except that inductively coupled radio frequency is used to treat the surface. </a:t>
            </a:r>
          </a:p>
          <a:p>
            <a:endParaRPr lang="en-US" dirty="0"/>
          </a:p>
        </p:txBody>
      </p:sp>
      <p:sp>
        <p:nvSpPr>
          <p:cNvPr id="4" name="Slide Number Placeholder 3"/>
          <p:cNvSpPr>
            <a:spLocks noGrp="1"/>
          </p:cNvSpPr>
          <p:nvPr>
            <p:ph type="sldNum" sz="quarter" idx="10"/>
          </p:nvPr>
        </p:nvSpPr>
        <p:spPr/>
        <p:txBody>
          <a:bodyPr/>
          <a:lstStyle/>
          <a:p>
            <a:fld id="{DFE056C8-C0F0-4D4F-B2E3-09D63538C293}" type="slidenum">
              <a:rPr lang="en-US" smtClean="0"/>
              <a:t>31</a:t>
            </a:fld>
            <a:endParaRPr lang="en-US"/>
          </a:p>
        </p:txBody>
      </p:sp>
    </p:spTree>
    <p:extLst>
      <p:ext uri="{BB962C8B-B14F-4D97-AF65-F5344CB8AC3E}">
        <p14:creationId xmlns:p14="http://schemas.microsoft.com/office/powerpoint/2010/main" val="1168950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Hydrophobic regions on proteins will bind to hydrophobic areas (domains) on surfaces of implanted materials. Charged regions of proteins will bind to oppositely charged domains on surfaces. </a:t>
            </a:r>
          </a:p>
        </p:txBody>
      </p:sp>
      <p:sp>
        <p:nvSpPr>
          <p:cNvPr id="4" name="Slide Number Placeholder 3"/>
          <p:cNvSpPr>
            <a:spLocks noGrp="1"/>
          </p:cNvSpPr>
          <p:nvPr>
            <p:ph type="sldNum" sz="quarter" idx="10"/>
          </p:nvPr>
        </p:nvSpPr>
        <p:spPr/>
        <p:txBody>
          <a:bodyPr/>
          <a:lstStyle/>
          <a:p>
            <a:fld id="{DFE056C8-C0F0-4D4F-B2E3-09D63538C293}" type="slidenum">
              <a:rPr lang="en-US" smtClean="0"/>
              <a:t>4</a:t>
            </a:fld>
            <a:endParaRPr lang="en-US"/>
          </a:p>
        </p:txBody>
      </p:sp>
    </p:spTree>
    <p:extLst>
      <p:ext uri="{BB962C8B-B14F-4D97-AF65-F5344CB8AC3E}">
        <p14:creationId xmlns:p14="http://schemas.microsoft.com/office/powerpoint/2010/main" val="1479919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technique can be used to apply small spheres onto the surface of orthopedic </a:t>
            </a:r>
            <a:r>
              <a:rPr lang="en-US" dirty="0" err="1"/>
              <a:t>impants</a:t>
            </a:r>
            <a:r>
              <a:rPr lang="en-US" dirty="0"/>
              <a:t>.</a:t>
            </a:r>
          </a:p>
        </p:txBody>
      </p:sp>
      <p:sp>
        <p:nvSpPr>
          <p:cNvPr id="4" name="Slide Number Placeholder 3"/>
          <p:cNvSpPr>
            <a:spLocks noGrp="1"/>
          </p:cNvSpPr>
          <p:nvPr>
            <p:ph type="sldNum" sz="quarter" idx="10"/>
          </p:nvPr>
        </p:nvSpPr>
        <p:spPr/>
        <p:txBody>
          <a:bodyPr/>
          <a:lstStyle/>
          <a:p>
            <a:fld id="{DFE056C8-C0F0-4D4F-B2E3-09D63538C293}" type="slidenum">
              <a:rPr lang="en-US" smtClean="0"/>
              <a:t>32</a:t>
            </a:fld>
            <a:endParaRPr lang="en-US"/>
          </a:p>
        </p:txBody>
      </p:sp>
    </p:spTree>
    <p:extLst>
      <p:ext uri="{BB962C8B-B14F-4D97-AF65-F5344CB8AC3E}">
        <p14:creationId xmlns:p14="http://schemas.microsoft.com/office/powerpoint/2010/main" val="1417442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SEM is scanning </a:t>
            </a:r>
            <a:r>
              <a:rPr lang="en-US"/>
              <a:t>electron microscope.</a:t>
            </a:r>
          </a:p>
        </p:txBody>
      </p:sp>
      <p:sp>
        <p:nvSpPr>
          <p:cNvPr id="4" name="Slide Number Placeholder 3"/>
          <p:cNvSpPr>
            <a:spLocks noGrp="1"/>
          </p:cNvSpPr>
          <p:nvPr>
            <p:ph type="sldNum" sz="quarter" idx="10"/>
          </p:nvPr>
        </p:nvSpPr>
        <p:spPr/>
        <p:txBody>
          <a:bodyPr/>
          <a:lstStyle/>
          <a:p>
            <a:fld id="{DFE056C8-C0F0-4D4F-B2E3-09D63538C293}" type="slidenum">
              <a:rPr lang="en-US" smtClean="0"/>
              <a:t>37</a:t>
            </a:fld>
            <a:endParaRPr lang="en-US"/>
          </a:p>
        </p:txBody>
      </p:sp>
    </p:spTree>
    <p:extLst>
      <p:ext uri="{BB962C8B-B14F-4D97-AF65-F5344CB8AC3E}">
        <p14:creationId xmlns:p14="http://schemas.microsoft.com/office/powerpoint/2010/main" val="1981250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review; the two surface attributes that most affect protein adsorption onto a material surface are </a:t>
            </a:r>
          </a:p>
          <a:p>
            <a:r>
              <a:rPr lang="en-US" dirty="0"/>
              <a:t>(1) CHARGE (Charge interactions), and (2) HYDROPHOBICITY (Hydrophobic</a:t>
            </a:r>
            <a:r>
              <a:rPr lang="en-US" baseline="0" dirty="0"/>
              <a:t> and </a:t>
            </a:r>
            <a:r>
              <a:rPr lang="en-US" dirty="0"/>
              <a:t>hydrophilic interactions).</a:t>
            </a:r>
          </a:p>
        </p:txBody>
      </p:sp>
      <p:sp>
        <p:nvSpPr>
          <p:cNvPr id="4" name="Slide Number Placeholder 3"/>
          <p:cNvSpPr>
            <a:spLocks noGrp="1"/>
          </p:cNvSpPr>
          <p:nvPr>
            <p:ph type="sldNum" sz="quarter" idx="10"/>
          </p:nvPr>
        </p:nvSpPr>
        <p:spPr/>
        <p:txBody>
          <a:bodyPr/>
          <a:lstStyle/>
          <a:p>
            <a:fld id="{DFE056C8-C0F0-4D4F-B2E3-09D63538C293}" type="slidenum">
              <a:rPr lang="en-US" smtClean="0"/>
              <a:t>5</a:t>
            </a:fld>
            <a:endParaRPr lang="en-US"/>
          </a:p>
        </p:txBody>
      </p:sp>
    </p:spTree>
    <p:extLst>
      <p:ext uri="{BB962C8B-B14F-4D97-AF65-F5344CB8AC3E}">
        <p14:creationId xmlns:p14="http://schemas.microsoft.com/office/powerpoint/2010/main" val="817695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Extracellular fluid in the body has dissolved salts; so, it has ions. Free cations (+ charge) can bind to a negatively charges surface and a negatively charged domain in a protein, as shown in the diagram. Similarly, free anions (- charge) can bind to a positive area of a material and a positively charged domain of a protein.</a:t>
            </a:r>
          </a:p>
        </p:txBody>
      </p:sp>
      <p:sp>
        <p:nvSpPr>
          <p:cNvPr id="4" name="Slide Number Placeholder 3"/>
          <p:cNvSpPr>
            <a:spLocks noGrp="1"/>
          </p:cNvSpPr>
          <p:nvPr>
            <p:ph type="sldNum" sz="quarter" idx="10"/>
          </p:nvPr>
        </p:nvSpPr>
        <p:spPr/>
        <p:txBody>
          <a:bodyPr/>
          <a:lstStyle/>
          <a:p>
            <a:fld id="{DFE056C8-C0F0-4D4F-B2E3-09D63538C293}" type="slidenum">
              <a:rPr lang="en-US" smtClean="0"/>
              <a:t>6</a:t>
            </a:fld>
            <a:endParaRPr lang="en-US"/>
          </a:p>
        </p:txBody>
      </p:sp>
    </p:spTree>
    <p:extLst>
      <p:ext uri="{BB962C8B-B14F-4D97-AF65-F5344CB8AC3E}">
        <p14:creationId xmlns:p14="http://schemas.microsoft.com/office/powerpoint/2010/main" val="2878284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of two tables that describe the properties of proteins that affect surface interactions. Briefly describe the 4 properties.</a:t>
            </a:r>
          </a:p>
        </p:txBody>
      </p:sp>
      <p:sp>
        <p:nvSpPr>
          <p:cNvPr id="4" name="Slide Number Placeholder 3"/>
          <p:cNvSpPr>
            <a:spLocks noGrp="1"/>
          </p:cNvSpPr>
          <p:nvPr>
            <p:ph type="sldNum" sz="quarter" idx="10"/>
          </p:nvPr>
        </p:nvSpPr>
        <p:spPr/>
        <p:txBody>
          <a:bodyPr/>
          <a:lstStyle/>
          <a:p>
            <a:fld id="{DFE056C8-C0F0-4D4F-B2E3-09D63538C293}" type="slidenum">
              <a:rPr lang="en-US" smtClean="0"/>
              <a:t>7</a:t>
            </a:fld>
            <a:endParaRPr lang="en-US"/>
          </a:p>
        </p:txBody>
      </p:sp>
    </p:spTree>
    <p:extLst>
      <p:ext uri="{BB962C8B-B14F-4D97-AF65-F5344CB8AC3E}">
        <p14:creationId xmlns:p14="http://schemas.microsoft.com/office/powerpoint/2010/main" val="1454397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these 5 other properties. </a:t>
            </a:r>
          </a:p>
        </p:txBody>
      </p:sp>
      <p:sp>
        <p:nvSpPr>
          <p:cNvPr id="4" name="Slide Number Placeholder 3"/>
          <p:cNvSpPr>
            <a:spLocks noGrp="1"/>
          </p:cNvSpPr>
          <p:nvPr>
            <p:ph type="sldNum" sz="quarter" idx="10"/>
          </p:nvPr>
        </p:nvSpPr>
        <p:spPr/>
        <p:txBody>
          <a:bodyPr/>
          <a:lstStyle/>
          <a:p>
            <a:fld id="{DFE056C8-C0F0-4D4F-B2E3-09D63538C293}" type="slidenum">
              <a:rPr lang="en-US" smtClean="0"/>
              <a:t>8</a:t>
            </a:fld>
            <a:endParaRPr lang="en-US"/>
          </a:p>
        </p:txBody>
      </p:sp>
    </p:spTree>
    <p:extLst>
      <p:ext uri="{BB962C8B-B14F-4D97-AF65-F5344CB8AC3E}">
        <p14:creationId xmlns:p14="http://schemas.microsoft.com/office/powerpoint/2010/main" val="3971195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information on slide.</a:t>
            </a:r>
          </a:p>
        </p:txBody>
      </p:sp>
      <p:sp>
        <p:nvSpPr>
          <p:cNvPr id="4" name="Slide Number Placeholder 3"/>
          <p:cNvSpPr>
            <a:spLocks noGrp="1"/>
          </p:cNvSpPr>
          <p:nvPr>
            <p:ph type="sldNum" sz="quarter" idx="10"/>
          </p:nvPr>
        </p:nvSpPr>
        <p:spPr/>
        <p:txBody>
          <a:bodyPr/>
          <a:lstStyle/>
          <a:p>
            <a:fld id="{DFE056C8-C0F0-4D4F-B2E3-09D63538C293}" type="slidenum">
              <a:rPr lang="en-US" smtClean="0"/>
              <a:t>9</a:t>
            </a:fld>
            <a:endParaRPr lang="en-US"/>
          </a:p>
        </p:txBody>
      </p:sp>
    </p:spTree>
    <p:extLst>
      <p:ext uri="{BB962C8B-B14F-4D97-AF65-F5344CB8AC3E}">
        <p14:creationId xmlns:p14="http://schemas.microsoft.com/office/powerpoint/2010/main" val="2735585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~1 s, proteins in the body adsorb (a</a:t>
            </a:r>
            <a:r>
              <a:rPr lang="en-US" b="1" i="1" dirty="0"/>
              <a:t>d</a:t>
            </a:r>
            <a:r>
              <a:rPr lang="en-US" dirty="0"/>
              <a:t>sorb, NOT a</a:t>
            </a:r>
            <a:r>
              <a:rPr lang="en-US" b="1" i="1" dirty="0"/>
              <a:t>b</a:t>
            </a:r>
            <a:r>
              <a:rPr lang="en-US" dirty="0"/>
              <a:t>sorb) to the surface of a material that is placed in it. In a</a:t>
            </a:r>
            <a:r>
              <a:rPr lang="en-US" b="1" i="1" dirty="0"/>
              <a:t>b</a:t>
            </a:r>
            <a:r>
              <a:rPr lang="en-US" dirty="0"/>
              <a:t>sorption, a substance penetrates into the bulk of a material; like a sponge absorbs water. In contrast, a</a:t>
            </a:r>
            <a:r>
              <a:rPr lang="en-US" b="1" i="1" dirty="0"/>
              <a:t>d</a:t>
            </a:r>
            <a:r>
              <a:rPr lang="en-US" dirty="0"/>
              <a:t>sorption is when a substance sticks to the surface.</a:t>
            </a:r>
          </a:p>
          <a:p>
            <a:r>
              <a:rPr lang="en-US" dirty="0"/>
              <a:t>The proteins on the surface rearrange and more protein adsorbs. </a:t>
            </a:r>
          </a:p>
        </p:txBody>
      </p:sp>
      <p:sp>
        <p:nvSpPr>
          <p:cNvPr id="4" name="Slide Number Placeholder 3"/>
          <p:cNvSpPr>
            <a:spLocks noGrp="1"/>
          </p:cNvSpPr>
          <p:nvPr>
            <p:ph type="sldNum" sz="quarter" idx="10"/>
          </p:nvPr>
        </p:nvSpPr>
        <p:spPr/>
        <p:txBody>
          <a:bodyPr/>
          <a:lstStyle/>
          <a:p>
            <a:fld id="{DFE056C8-C0F0-4D4F-B2E3-09D63538C293}" type="slidenum">
              <a:rPr lang="en-US" smtClean="0"/>
              <a:t>10</a:t>
            </a:fld>
            <a:endParaRPr lang="en-US"/>
          </a:p>
        </p:txBody>
      </p:sp>
    </p:spTree>
    <p:extLst>
      <p:ext uri="{BB962C8B-B14F-4D97-AF65-F5344CB8AC3E}">
        <p14:creationId xmlns:p14="http://schemas.microsoft.com/office/powerpoint/2010/main" val="1987859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8EC770A-8A57-46CF-9C59-2F85B83BB1B8}" type="datetime1">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60E923-2B32-4D95-91D7-46453B25A98D}" type="slidenum">
              <a:rPr lang="en-US" smtClean="0"/>
              <a:t>‹#›</a:t>
            </a:fld>
            <a:endParaRPr lang="en-US"/>
          </a:p>
        </p:txBody>
      </p:sp>
    </p:spTree>
    <p:extLst>
      <p:ext uri="{BB962C8B-B14F-4D97-AF65-F5344CB8AC3E}">
        <p14:creationId xmlns:p14="http://schemas.microsoft.com/office/powerpoint/2010/main" val="1561118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FAF37F-8937-4D42-950A-36BCE56A63F0}" type="datetime1">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60E923-2B32-4D95-91D7-46453B25A98D}" type="slidenum">
              <a:rPr lang="en-US" smtClean="0"/>
              <a:t>‹#›</a:t>
            </a:fld>
            <a:endParaRPr lang="en-US"/>
          </a:p>
        </p:txBody>
      </p:sp>
    </p:spTree>
    <p:extLst>
      <p:ext uri="{BB962C8B-B14F-4D97-AF65-F5344CB8AC3E}">
        <p14:creationId xmlns:p14="http://schemas.microsoft.com/office/powerpoint/2010/main" val="69937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E9E87D-0A52-402C-B5B5-4F7EBAD64FD1}" type="datetime1">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60E923-2B32-4D95-91D7-46453B25A98D}" type="slidenum">
              <a:rPr lang="en-US" smtClean="0"/>
              <a:t>‹#›</a:t>
            </a:fld>
            <a:endParaRPr lang="en-US"/>
          </a:p>
        </p:txBody>
      </p:sp>
    </p:spTree>
    <p:extLst>
      <p:ext uri="{BB962C8B-B14F-4D97-AF65-F5344CB8AC3E}">
        <p14:creationId xmlns:p14="http://schemas.microsoft.com/office/powerpoint/2010/main" val="4101050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1154113" y="457200"/>
            <a:ext cx="7772400" cy="1143000"/>
          </a:xfrm>
        </p:spPr>
        <p:txBody>
          <a:bodyPr/>
          <a:lstStyle/>
          <a:p>
            <a:r>
              <a:rPr lang="en-US"/>
              <a:t>Click to edit Master title style</a:t>
            </a:r>
          </a:p>
        </p:txBody>
      </p:sp>
      <p:sp>
        <p:nvSpPr>
          <p:cNvPr id="3" name="SmartArt Placeholder 2"/>
          <p:cNvSpPr>
            <a:spLocks noGrp="1"/>
          </p:cNvSpPr>
          <p:nvPr>
            <p:ph type="dgm" idx="1"/>
          </p:nvPr>
        </p:nvSpPr>
        <p:spPr>
          <a:xfrm>
            <a:off x="685800" y="1981200"/>
            <a:ext cx="7772400" cy="4114800"/>
          </a:xfrm>
        </p:spPr>
        <p:txBody>
          <a:bodyPr/>
          <a:lstStyle/>
          <a:p>
            <a:endParaRPr lang="en-US"/>
          </a:p>
        </p:txBody>
      </p:sp>
      <p:sp>
        <p:nvSpPr>
          <p:cNvPr id="4" name="Date Placeholder 3"/>
          <p:cNvSpPr>
            <a:spLocks noGrp="1"/>
          </p:cNvSpPr>
          <p:nvPr>
            <p:ph type="dt" sz="half" idx="10"/>
          </p:nvPr>
        </p:nvSpPr>
        <p:spPr>
          <a:xfrm>
            <a:off x="685800" y="6248400"/>
            <a:ext cx="1905000" cy="457200"/>
          </a:xfrm>
        </p:spPr>
        <p:txBody>
          <a:bodyPr/>
          <a:lstStyle>
            <a:lvl1pPr>
              <a:defRPr/>
            </a:lvl1pPr>
          </a:lstStyle>
          <a:p>
            <a:fld id="{08BC84C0-10EB-42A8-BDF9-8C15D046B8B0}" type="datetime1">
              <a:rPr lang="en-US" smtClean="0"/>
              <a:t>12/8/2017</a:t>
            </a:fld>
            <a:endParaRPr lang="en-US"/>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8400"/>
            <a:ext cx="1905000" cy="457200"/>
          </a:xfrm>
        </p:spPr>
        <p:txBody>
          <a:bodyPr/>
          <a:lstStyle>
            <a:lvl1pPr>
              <a:defRPr/>
            </a:lvl1pPr>
          </a:lstStyle>
          <a:p>
            <a:fld id="{89AFF90E-1FED-4E0E-ADD9-53A54779B116}" type="slidenum">
              <a:rPr lang="en-US"/>
              <a:pPr/>
              <a:t>‹#›</a:t>
            </a:fld>
            <a:endParaRPr lang="en-US"/>
          </a:p>
        </p:txBody>
      </p:sp>
    </p:spTree>
    <p:extLst>
      <p:ext uri="{BB962C8B-B14F-4D97-AF65-F5344CB8AC3E}">
        <p14:creationId xmlns:p14="http://schemas.microsoft.com/office/powerpoint/2010/main" val="4257233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A8B0FB-EECF-410C-B4B5-E532DE66AAAE}" type="datetime1">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60E923-2B32-4D95-91D7-46453B25A98D}" type="slidenum">
              <a:rPr lang="en-US" smtClean="0"/>
              <a:t>‹#›</a:t>
            </a:fld>
            <a:endParaRPr lang="en-US"/>
          </a:p>
        </p:txBody>
      </p:sp>
    </p:spTree>
    <p:extLst>
      <p:ext uri="{BB962C8B-B14F-4D97-AF65-F5344CB8AC3E}">
        <p14:creationId xmlns:p14="http://schemas.microsoft.com/office/powerpoint/2010/main" val="686802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57C8DF-053E-46D2-9F8A-85B81B914194}" type="datetime1">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60E923-2B32-4D95-91D7-46453B25A98D}" type="slidenum">
              <a:rPr lang="en-US" smtClean="0"/>
              <a:t>‹#›</a:t>
            </a:fld>
            <a:endParaRPr lang="en-US"/>
          </a:p>
        </p:txBody>
      </p:sp>
    </p:spTree>
    <p:extLst>
      <p:ext uri="{BB962C8B-B14F-4D97-AF65-F5344CB8AC3E}">
        <p14:creationId xmlns:p14="http://schemas.microsoft.com/office/powerpoint/2010/main" val="3664594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1FB1E3-470A-4815-AA33-D88C6BA8CC1A}" type="datetime1">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60E923-2B32-4D95-91D7-46453B25A98D}" type="slidenum">
              <a:rPr lang="en-US" smtClean="0"/>
              <a:t>‹#›</a:t>
            </a:fld>
            <a:endParaRPr lang="en-US"/>
          </a:p>
        </p:txBody>
      </p:sp>
    </p:spTree>
    <p:extLst>
      <p:ext uri="{BB962C8B-B14F-4D97-AF65-F5344CB8AC3E}">
        <p14:creationId xmlns:p14="http://schemas.microsoft.com/office/powerpoint/2010/main" val="53396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32412B-8BE0-4E73-BF25-617899FF4451}" type="datetime1">
              <a:rPr lang="en-US" smtClean="0"/>
              <a:t>12/8/2017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60E923-2B32-4D95-91D7-46453B25A98D}" type="slidenum">
              <a:rPr lang="en-US" smtClean="0"/>
              <a:t>‹#›</a:t>
            </a:fld>
            <a:endParaRPr lang="en-US"/>
          </a:p>
        </p:txBody>
      </p:sp>
    </p:spTree>
    <p:extLst>
      <p:ext uri="{BB962C8B-B14F-4D97-AF65-F5344CB8AC3E}">
        <p14:creationId xmlns:p14="http://schemas.microsoft.com/office/powerpoint/2010/main" val="2756633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F3A67F-ED52-4C82-A997-DAC28A7D0950}" type="datetime1">
              <a:rPr lang="en-US" smtClean="0"/>
              <a:t>12/8/2017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60E923-2B32-4D95-91D7-46453B25A98D}" type="slidenum">
              <a:rPr lang="en-US" smtClean="0"/>
              <a:t>‹#›</a:t>
            </a:fld>
            <a:endParaRPr lang="en-US"/>
          </a:p>
        </p:txBody>
      </p:sp>
    </p:spTree>
    <p:extLst>
      <p:ext uri="{BB962C8B-B14F-4D97-AF65-F5344CB8AC3E}">
        <p14:creationId xmlns:p14="http://schemas.microsoft.com/office/powerpoint/2010/main" val="1422466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531791-2B39-4C1F-910A-0289F4F45F63}" type="datetime1">
              <a:rPr lang="en-US" smtClean="0"/>
              <a:t>12/8/2017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60E923-2B32-4D95-91D7-46453B25A98D}" type="slidenum">
              <a:rPr lang="en-US" smtClean="0"/>
              <a:t>‹#›</a:t>
            </a:fld>
            <a:endParaRPr lang="en-US"/>
          </a:p>
        </p:txBody>
      </p:sp>
    </p:spTree>
    <p:extLst>
      <p:ext uri="{BB962C8B-B14F-4D97-AF65-F5344CB8AC3E}">
        <p14:creationId xmlns:p14="http://schemas.microsoft.com/office/powerpoint/2010/main" val="2470342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E9A685-7446-4B69-B4E7-14C18C08F96A}" type="datetime1">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60E923-2B32-4D95-91D7-46453B25A98D}" type="slidenum">
              <a:rPr lang="en-US" smtClean="0"/>
              <a:t>‹#›</a:t>
            </a:fld>
            <a:endParaRPr lang="en-US"/>
          </a:p>
        </p:txBody>
      </p:sp>
    </p:spTree>
    <p:extLst>
      <p:ext uri="{BB962C8B-B14F-4D97-AF65-F5344CB8AC3E}">
        <p14:creationId xmlns:p14="http://schemas.microsoft.com/office/powerpoint/2010/main" val="727172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93BF5E-FF06-49C5-B6DC-4DD5B9C6DC34}" type="datetime1">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60E923-2B32-4D95-91D7-46453B25A98D}" type="slidenum">
              <a:rPr lang="en-US" smtClean="0"/>
              <a:t>‹#›</a:t>
            </a:fld>
            <a:endParaRPr lang="en-US"/>
          </a:p>
        </p:txBody>
      </p:sp>
    </p:spTree>
    <p:extLst>
      <p:ext uri="{BB962C8B-B14F-4D97-AF65-F5344CB8AC3E}">
        <p14:creationId xmlns:p14="http://schemas.microsoft.com/office/powerpoint/2010/main" val="2604203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4E83A3-C00B-400E-8810-BAFF772195F9}" type="datetime1">
              <a:rPr lang="en-US" smtClean="0"/>
              <a:t>12/8/2017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60E923-2B32-4D95-91D7-46453B25A98D}" type="slidenum">
              <a:rPr lang="en-US" smtClean="0"/>
              <a:t>‹#›</a:t>
            </a:fld>
            <a:endParaRPr lang="en-US"/>
          </a:p>
        </p:txBody>
      </p:sp>
    </p:spTree>
    <p:extLst>
      <p:ext uri="{BB962C8B-B14F-4D97-AF65-F5344CB8AC3E}">
        <p14:creationId xmlns:p14="http://schemas.microsoft.com/office/powerpoint/2010/main" val="20836736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gif"/><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gi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gif"/></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gif"/></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gif"/><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5.wmf"/><Relationship Id="rId5" Type="http://schemas.openxmlformats.org/officeDocument/2006/relationships/image" Target="../media/image24.jpe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gif"/></Relationships>
</file>

<file path=ppt/slides/_rels/slide2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2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2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8.jpeg"/></Relationships>
</file>

<file path=ppt/slides/_rels/slide3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gi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gi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gi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gif"/><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gi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gif"/><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Protein Interactions with Biomaterials and Surface Modifications</a:t>
            </a:r>
          </a:p>
        </p:txBody>
      </p:sp>
      <p:sp>
        <p:nvSpPr>
          <p:cNvPr id="3" name="Subtitle 2"/>
          <p:cNvSpPr>
            <a:spLocks noGrp="1"/>
          </p:cNvSpPr>
          <p:nvPr>
            <p:ph type="subTitle" idx="1"/>
          </p:nvPr>
        </p:nvSpPr>
        <p:spPr>
          <a:xfrm>
            <a:off x="1371600" y="4194672"/>
            <a:ext cx="6400800" cy="1752600"/>
          </a:xfrm>
        </p:spPr>
        <p:txBody>
          <a:bodyPr/>
          <a:lstStyle/>
          <a:p>
            <a:r>
              <a:rPr lang="en-US" dirty="0"/>
              <a:t>BIEN 235</a:t>
            </a:r>
          </a:p>
          <a:p>
            <a:r>
              <a:rPr lang="en-US" dirty="0"/>
              <a:t>Dr. Teresa Murray</a:t>
            </a:r>
          </a:p>
          <a:p>
            <a:endParaRPr lang="en-US" dirty="0"/>
          </a:p>
        </p:txBody>
      </p:sp>
      <p:grpSp>
        <p:nvGrpSpPr>
          <p:cNvPr id="12" name="Group 11"/>
          <p:cNvGrpSpPr/>
          <p:nvPr/>
        </p:nvGrpSpPr>
        <p:grpSpPr>
          <a:xfrm>
            <a:off x="0" y="0"/>
            <a:ext cx="9144000" cy="1524000"/>
            <a:chOff x="0" y="0"/>
            <a:chExt cx="9144000" cy="1524000"/>
          </a:xfrm>
        </p:grpSpPr>
        <p:sp>
          <p:nvSpPr>
            <p:cNvPr id="4" name="Freeform 3"/>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5"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6"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7" name="Group 6"/>
            <p:cNvGrpSpPr/>
            <p:nvPr/>
          </p:nvGrpSpPr>
          <p:grpSpPr>
            <a:xfrm>
              <a:off x="76200" y="76200"/>
              <a:ext cx="914400" cy="914400"/>
              <a:chOff x="76200" y="76200"/>
              <a:chExt cx="914400" cy="914400"/>
            </a:xfrm>
          </p:grpSpPr>
          <p:sp>
            <p:nvSpPr>
              <p:cNvPr id="8" name="Oval 7"/>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6"/>
              <p:cNvGrpSpPr/>
              <p:nvPr/>
            </p:nvGrpSpPr>
            <p:grpSpPr>
              <a:xfrm>
                <a:off x="257629" y="297231"/>
                <a:ext cx="580571" cy="540969"/>
                <a:chOff x="-8229599" y="518558"/>
                <a:chExt cx="4571999" cy="4087423"/>
              </a:xfrm>
            </p:grpSpPr>
            <p:sp>
              <p:nvSpPr>
                <p:cNvPr id="10"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13" name="Slide Number Placeholder 12"/>
          <p:cNvSpPr>
            <a:spLocks noGrp="1"/>
          </p:cNvSpPr>
          <p:nvPr>
            <p:ph type="sldNum" sz="quarter" idx="12"/>
          </p:nvPr>
        </p:nvSpPr>
        <p:spPr/>
        <p:txBody>
          <a:bodyPr/>
          <a:lstStyle/>
          <a:p>
            <a:fld id="{EC60E923-2B32-4D95-91D7-46453B25A98D}" type="slidenum">
              <a:rPr lang="en-US" smtClean="0"/>
              <a:t>1</a:t>
            </a:fld>
            <a:endParaRPr lang="en-US"/>
          </a:p>
        </p:txBody>
      </p:sp>
    </p:spTree>
    <p:extLst>
      <p:ext uri="{BB962C8B-B14F-4D97-AF65-F5344CB8AC3E}">
        <p14:creationId xmlns:p14="http://schemas.microsoft.com/office/powerpoint/2010/main" val="175294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2083" y="888230"/>
            <a:ext cx="6593572" cy="1143000"/>
          </a:xfrm>
        </p:spPr>
        <p:txBody>
          <a:bodyPr>
            <a:normAutofit fontScale="90000"/>
          </a:bodyPr>
          <a:lstStyle/>
          <a:p>
            <a:r>
              <a:rPr lang="en-US" sz="3600" dirty="0"/>
              <a:t>Rate of adsorption and rearrangement</a:t>
            </a:r>
          </a:p>
        </p:txBody>
      </p:sp>
      <p:sp>
        <p:nvSpPr>
          <p:cNvPr id="6" name="TextBox 5"/>
          <p:cNvSpPr txBox="1"/>
          <p:nvPr/>
        </p:nvSpPr>
        <p:spPr>
          <a:xfrm>
            <a:off x="76200" y="6477000"/>
            <a:ext cx="4495800" cy="276999"/>
          </a:xfrm>
          <a:prstGeom prst="rect">
            <a:avLst/>
          </a:prstGeom>
          <a:noFill/>
        </p:spPr>
        <p:txBody>
          <a:bodyPr wrap="square" rtlCol="0">
            <a:spAutoFit/>
          </a:bodyPr>
          <a:lstStyle/>
          <a:p>
            <a:r>
              <a:rPr lang="en-US" sz="1200" dirty="0">
                <a:solidFill>
                  <a:schemeClr val="tx1">
                    <a:lumMod val="75000"/>
                    <a:lumOff val="25000"/>
                  </a:schemeClr>
                </a:solidFill>
              </a:rPr>
              <a:t>Fig. 8.14 - 16, </a:t>
            </a:r>
            <a:r>
              <a:rPr lang="en-US" sz="1200" dirty="0" err="1">
                <a:solidFill>
                  <a:schemeClr val="tx1">
                    <a:lumMod val="75000"/>
                    <a:lumOff val="25000"/>
                  </a:schemeClr>
                </a:solidFill>
              </a:rPr>
              <a:t>Temenoff</a:t>
            </a:r>
            <a:r>
              <a:rPr lang="en-US" sz="1200" dirty="0">
                <a:solidFill>
                  <a:schemeClr val="tx1">
                    <a:lumMod val="75000"/>
                    <a:lumOff val="25000"/>
                  </a:schemeClr>
                </a:solidFill>
              </a:rPr>
              <a:t> and </a:t>
            </a:r>
            <a:r>
              <a:rPr lang="en-US" sz="1200" dirty="0" err="1">
                <a:solidFill>
                  <a:schemeClr val="tx1">
                    <a:lumMod val="75000"/>
                    <a:lumOff val="25000"/>
                  </a:schemeClr>
                </a:solidFill>
              </a:rPr>
              <a:t>Mikos</a:t>
            </a:r>
            <a:r>
              <a:rPr lang="en-US" sz="1200" dirty="0">
                <a:solidFill>
                  <a:schemeClr val="tx1">
                    <a:lumMod val="75000"/>
                    <a:lumOff val="25000"/>
                  </a:schemeClr>
                </a:solidFill>
              </a:rPr>
              <a:t> (2008) Biomaterials text</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0000">
            <a:off x="533039" y="2164067"/>
            <a:ext cx="2143125"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540000">
            <a:off x="6025115" y="1798939"/>
            <a:ext cx="2633502" cy="3262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5289163"/>
            <a:ext cx="5809129"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oup 7"/>
          <p:cNvGrpSpPr/>
          <p:nvPr/>
        </p:nvGrpSpPr>
        <p:grpSpPr>
          <a:xfrm>
            <a:off x="0" y="0"/>
            <a:ext cx="9144000" cy="1524000"/>
            <a:chOff x="0" y="0"/>
            <a:chExt cx="9144000" cy="1524000"/>
          </a:xfrm>
        </p:grpSpPr>
        <p:sp>
          <p:nvSpPr>
            <p:cNvPr id="9" name="Freeform 8"/>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10"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11"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2" name="Group 11"/>
            <p:cNvGrpSpPr/>
            <p:nvPr/>
          </p:nvGrpSpPr>
          <p:grpSpPr>
            <a:xfrm>
              <a:off x="76200" y="76200"/>
              <a:ext cx="914400" cy="914400"/>
              <a:chOff x="76200" y="76200"/>
              <a:chExt cx="914400" cy="914400"/>
            </a:xfrm>
          </p:grpSpPr>
          <p:sp>
            <p:nvSpPr>
              <p:cNvPr id="13" name="Oval 12"/>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6"/>
              <p:cNvGrpSpPr/>
              <p:nvPr/>
            </p:nvGrpSpPr>
            <p:grpSpPr>
              <a:xfrm>
                <a:off x="257629" y="297231"/>
                <a:ext cx="580571" cy="540969"/>
                <a:chOff x="-8229599" y="518558"/>
                <a:chExt cx="4571999" cy="4087423"/>
              </a:xfrm>
            </p:grpSpPr>
            <p:sp>
              <p:nvSpPr>
                <p:cNvPr id="15"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latechlogo.gif"/>
                <p:cNvPicPr>
                  <a:picLocks noChangeAspect="1"/>
                </p:cNvPicPr>
                <p:nvPr/>
              </p:nvPicPr>
              <p:blipFill>
                <a:blip r:embed="rId6"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EC60E923-2B32-4D95-91D7-46453B25A98D}" type="slidenum">
              <a:rPr lang="en-US" smtClean="0"/>
              <a:t>10</a:t>
            </a:fld>
            <a:endParaRPr lang="en-US"/>
          </a:p>
        </p:txBody>
      </p:sp>
      <p:sp>
        <p:nvSpPr>
          <p:cNvPr id="3" name="TextBox 2"/>
          <p:cNvSpPr txBox="1"/>
          <p:nvPr/>
        </p:nvSpPr>
        <p:spPr>
          <a:xfrm>
            <a:off x="203835" y="4525174"/>
            <a:ext cx="1082518" cy="369332"/>
          </a:xfrm>
          <a:prstGeom prst="rect">
            <a:avLst/>
          </a:prstGeom>
          <a:noFill/>
        </p:spPr>
        <p:txBody>
          <a:bodyPr wrap="square" rtlCol="0">
            <a:spAutoFit/>
          </a:bodyPr>
          <a:lstStyle/>
          <a:p>
            <a:pPr algn="ctr"/>
            <a:r>
              <a:rPr lang="en-US" dirty="0">
                <a:solidFill>
                  <a:srgbClr val="FF0000"/>
                </a:solidFill>
              </a:rPr>
              <a:t>&lt; 1 s.</a:t>
            </a:r>
          </a:p>
        </p:txBody>
      </p:sp>
      <p:cxnSp>
        <p:nvCxnSpPr>
          <p:cNvPr id="18" name="Straight Arrow Connector 17"/>
          <p:cNvCxnSpPr/>
          <p:nvPr/>
        </p:nvCxnSpPr>
        <p:spPr>
          <a:xfrm flipV="1">
            <a:off x="745094" y="4223657"/>
            <a:ext cx="0" cy="34834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992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184" y="2633807"/>
            <a:ext cx="5394263" cy="4142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203835" y="867809"/>
            <a:ext cx="8229600" cy="1143000"/>
          </a:xfrm>
        </p:spPr>
        <p:txBody>
          <a:bodyPr>
            <a:normAutofit/>
          </a:bodyPr>
          <a:lstStyle/>
          <a:p>
            <a:r>
              <a:rPr lang="en-US" sz="3600" dirty="0"/>
              <a:t>Fibrinogen deactivation over time</a:t>
            </a:r>
          </a:p>
        </p:txBody>
      </p:sp>
      <p:sp>
        <p:nvSpPr>
          <p:cNvPr id="6" name="TextBox 5"/>
          <p:cNvSpPr txBox="1"/>
          <p:nvPr/>
        </p:nvSpPr>
        <p:spPr>
          <a:xfrm>
            <a:off x="76200" y="6477000"/>
            <a:ext cx="4495800" cy="276999"/>
          </a:xfrm>
          <a:prstGeom prst="rect">
            <a:avLst/>
          </a:prstGeom>
          <a:noFill/>
        </p:spPr>
        <p:txBody>
          <a:bodyPr wrap="square" rtlCol="0">
            <a:spAutoFit/>
          </a:bodyPr>
          <a:lstStyle/>
          <a:p>
            <a:r>
              <a:rPr lang="en-US" sz="1200" dirty="0">
                <a:solidFill>
                  <a:schemeClr val="tx1">
                    <a:lumMod val="75000"/>
                    <a:lumOff val="25000"/>
                  </a:schemeClr>
                </a:solidFill>
              </a:rPr>
              <a:t>Fig. 8.17, </a:t>
            </a:r>
            <a:r>
              <a:rPr lang="en-US" sz="1200" dirty="0" err="1">
                <a:solidFill>
                  <a:schemeClr val="tx1">
                    <a:lumMod val="75000"/>
                    <a:lumOff val="25000"/>
                  </a:schemeClr>
                </a:solidFill>
              </a:rPr>
              <a:t>Temenoff</a:t>
            </a:r>
            <a:r>
              <a:rPr lang="en-US" sz="1200" dirty="0">
                <a:solidFill>
                  <a:schemeClr val="tx1">
                    <a:lumMod val="75000"/>
                    <a:lumOff val="25000"/>
                  </a:schemeClr>
                </a:solidFill>
              </a:rPr>
              <a:t> and </a:t>
            </a:r>
            <a:r>
              <a:rPr lang="en-US" sz="1200" dirty="0" err="1">
                <a:solidFill>
                  <a:schemeClr val="tx1">
                    <a:lumMod val="75000"/>
                    <a:lumOff val="25000"/>
                  </a:schemeClr>
                </a:solidFill>
              </a:rPr>
              <a:t>Mikos</a:t>
            </a:r>
            <a:r>
              <a:rPr lang="en-US" sz="1200" dirty="0">
                <a:solidFill>
                  <a:schemeClr val="tx1">
                    <a:lumMod val="75000"/>
                    <a:lumOff val="25000"/>
                  </a:schemeClr>
                </a:solidFill>
              </a:rPr>
              <a:t> (2008) Biomaterials text</a:t>
            </a:r>
          </a:p>
        </p:txBody>
      </p:sp>
      <p:cxnSp>
        <p:nvCxnSpPr>
          <p:cNvPr id="3" name="Straight Arrow Connector 2"/>
          <p:cNvCxnSpPr/>
          <p:nvPr/>
        </p:nvCxnSpPr>
        <p:spPr>
          <a:xfrm flipH="1">
            <a:off x="2163667" y="2241642"/>
            <a:ext cx="3429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731264" y="2241642"/>
            <a:ext cx="3429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154017" y="1835062"/>
            <a:ext cx="3048000" cy="461665"/>
          </a:xfrm>
          <a:prstGeom prst="rect">
            <a:avLst/>
          </a:prstGeom>
          <a:noFill/>
        </p:spPr>
        <p:txBody>
          <a:bodyPr wrap="square" rtlCol="0">
            <a:spAutoFit/>
          </a:bodyPr>
          <a:lstStyle/>
          <a:p>
            <a:pPr algn="ctr"/>
            <a:r>
              <a:rPr lang="en-US" sz="2400" dirty="0"/>
              <a:t>Platelet binding sites</a:t>
            </a:r>
          </a:p>
        </p:txBody>
      </p:sp>
      <p:sp>
        <p:nvSpPr>
          <p:cNvPr id="8" name="TextBox 7"/>
          <p:cNvSpPr txBox="1"/>
          <p:nvPr/>
        </p:nvSpPr>
        <p:spPr>
          <a:xfrm>
            <a:off x="6488017" y="4072570"/>
            <a:ext cx="2286000" cy="646331"/>
          </a:xfrm>
          <a:prstGeom prst="rect">
            <a:avLst/>
          </a:prstGeom>
          <a:noFill/>
        </p:spPr>
        <p:txBody>
          <a:bodyPr wrap="square" rtlCol="0">
            <a:spAutoFit/>
          </a:bodyPr>
          <a:lstStyle/>
          <a:p>
            <a:r>
              <a:rPr lang="en-US" b="1" i="1" dirty="0">
                <a:solidFill>
                  <a:srgbClr val="FF0000"/>
                </a:solidFill>
              </a:rPr>
              <a:t>Final</a:t>
            </a:r>
            <a:r>
              <a:rPr lang="en-US" dirty="0"/>
              <a:t> conformation impacts usefulness</a:t>
            </a:r>
          </a:p>
        </p:txBody>
      </p:sp>
      <p:grpSp>
        <p:nvGrpSpPr>
          <p:cNvPr id="9" name="Group 8"/>
          <p:cNvGrpSpPr/>
          <p:nvPr/>
        </p:nvGrpSpPr>
        <p:grpSpPr>
          <a:xfrm>
            <a:off x="0" y="0"/>
            <a:ext cx="9144000" cy="1524000"/>
            <a:chOff x="0" y="0"/>
            <a:chExt cx="9144000" cy="1524000"/>
          </a:xfrm>
        </p:grpSpPr>
        <p:sp>
          <p:nvSpPr>
            <p:cNvPr id="10" name="Freeform 9"/>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11"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12"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3" name="Group 12"/>
            <p:cNvGrpSpPr/>
            <p:nvPr/>
          </p:nvGrpSpPr>
          <p:grpSpPr>
            <a:xfrm>
              <a:off x="76200" y="76200"/>
              <a:ext cx="914400" cy="914400"/>
              <a:chOff x="76200" y="76200"/>
              <a:chExt cx="914400" cy="914400"/>
            </a:xfrm>
          </p:grpSpPr>
          <p:sp>
            <p:nvSpPr>
              <p:cNvPr id="14" name="Oval 13"/>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6"/>
              <p:cNvGrpSpPr/>
              <p:nvPr/>
            </p:nvGrpSpPr>
            <p:grpSpPr>
              <a:xfrm>
                <a:off x="257629" y="297231"/>
                <a:ext cx="580571" cy="540969"/>
                <a:chOff x="-8229599" y="518558"/>
                <a:chExt cx="4571999" cy="4087423"/>
              </a:xfrm>
            </p:grpSpPr>
            <p:sp>
              <p:nvSpPr>
                <p:cNvPr id="16"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latechlogo.gif"/>
                <p:cNvPicPr>
                  <a:picLocks noChangeAspect="1"/>
                </p:cNvPicPr>
                <p:nvPr/>
              </p:nvPicPr>
              <p:blipFill>
                <a:blip r:embed="rId4"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EC60E923-2B32-4D95-91D7-46453B25A98D}" type="slidenum">
              <a:rPr lang="en-US" smtClean="0"/>
              <a:t>11</a:t>
            </a:fld>
            <a:endParaRPr lang="en-US"/>
          </a:p>
        </p:txBody>
      </p:sp>
    </p:spTree>
    <p:extLst>
      <p:ext uri="{BB962C8B-B14F-4D97-AF65-F5344CB8AC3E}">
        <p14:creationId xmlns:p14="http://schemas.microsoft.com/office/powerpoint/2010/main" val="1829139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876800" y="2451187"/>
            <a:ext cx="3962400" cy="3200876"/>
          </a:xfrm>
          <a:prstGeom prst="rect">
            <a:avLst/>
          </a:prstGeom>
          <a:noFill/>
        </p:spPr>
        <p:txBody>
          <a:bodyPr wrap="square" rtlCol="0">
            <a:spAutoFit/>
          </a:bodyPr>
          <a:lstStyle/>
          <a:p>
            <a:pPr>
              <a:spcAft>
                <a:spcPts val="1200"/>
              </a:spcAft>
            </a:pPr>
            <a:r>
              <a:rPr lang="en-US" sz="2400" dirty="0">
                <a:solidFill>
                  <a:srgbClr val="0070C0"/>
                </a:solidFill>
              </a:rPr>
              <a:t>Protein A with highest concentration  usually binds </a:t>
            </a:r>
            <a:r>
              <a:rPr lang="en-US" sz="2400" b="1" i="1" dirty="0">
                <a:solidFill>
                  <a:srgbClr val="0070C0"/>
                </a:solidFill>
              </a:rPr>
              <a:t>first</a:t>
            </a:r>
          </a:p>
          <a:p>
            <a:r>
              <a:rPr lang="en-US" sz="2400" dirty="0">
                <a:solidFill>
                  <a:srgbClr val="0070C0"/>
                </a:solidFill>
              </a:rPr>
              <a:t>Protein B with highest affinity (most thermodynamically favorable binding) </a:t>
            </a:r>
            <a:r>
              <a:rPr lang="en-US" sz="2400" b="1" i="1" dirty="0">
                <a:solidFill>
                  <a:srgbClr val="0070C0"/>
                </a:solidFill>
              </a:rPr>
              <a:t>eventually</a:t>
            </a:r>
            <a:r>
              <a:rPr lang="en-US" sz="2400" dirty="0">
                <a:solidFill>
                  <a:srgbClr val="0070C0"/>
                </a:solidFill>
              </a:rPr>
              <a:t> has highest concentration on surface</a:t>
            </a:r>
          </a:p>
        </p:txBody>
      </p:sp>
      <p:sp>
        <p:nvSpPr>
          <p:cNvPr id="4" name="Title 3"/>
          <p:cNvSpPr>
            <a:spLocks noGrp="1"/>
          </p:cNvSpPr>
          <p:nvPr>
            <p:ph type="title"/>
          </p:nvPr>
        </p:nvSpPr>
        <p:spPr>
          <a:xfrm>
            <a:off x="4953000" y="1262048"/>
            <a:ext cx="3200400" cy="1020762"/>
          </a:xfrm>
        </p:spPr>
        <p:txBody>
          <a:bodyPr>
            <a:normAutofit fontScale="90000"/>
          </a:bodyPr>
          <a:lstStyle/>
          <a:p>
            <a:r>
              <a:rPr lang="en-US" dirty="0"/>
              <a:t>Vroman effect</a:t>
            </a:r>
          </a:p>
        </p:txBody>
      </p:sp>
      <p:sp>
        <p:nvSpPr>
          <p:cNvPr id="6" name="TextBox 5"/>
          <p:cNvSpPr txBox="1"/>
          <p:nvPr/>
        </p:nvSpPr>
        <p:spPr>
          <a:xfrm>
            <a:off x="76200" y="6477000"/>
            <a:ext cx="4800600" cy="276999"/>
          </a:xfrm>
          <a:prstGeom prst="rect">
            <a:avLst/>
          </a:prstGeom>
          <a:noFill/>
        </p:spPr>
        <p:txBody>
          <a:bodyPr wrap="square" rtlCol="0">
            <a:spAutoFit/>
          </a:bodyPr>
          <a:lstStyle/>
          <a:p>
            <a:r>
              <a:rPr lang="en-US" sz="1200" dirty="0">
                <a:solidFill>
                  <a:schemeClr val="tx1">
                    <a:lumMod val="75000"/>
                    <a:lumOff val="25000"/>
                  </a:schemeClr>
                </a:solidFill>
              </a:rPr>
              <a:t>Fig. 8.18 Modified by TAM, </a:t>
            </a:r>
            <a:r>
              <a:rPr lang="en-US" sz="1200" dirty="0" err="1">
                <a:solidFill>
                  <a:schemeClr val="tx1">
                    <a:lumMod val="75000"/>
                    <a:lumOff val="25000"/>
                  </a:schemeClr>
                </a:solidFill>
              </a:rPr>
              <a:t>Temenoff</a:t>
            </a:r>
            <a:r>
              <a:rPr lang="en-US" sz="1200" dirty="0">
                <a:solidFill>
                  <a:schemeClr val="tx1">
                    <a:lumMod val="75000"/>
                    <a:lumOff val="25000"/>
                  </a:schemeClr>
                </a:solidFill>
              </a:rPr>
              <a:t> and </a:t>
            </a:r>
            <a:r>
              <a:rPr lang="en-US" sz="1200" dirty="0" err="1">
                <a:solidFill>
                  <a:schemeClr val="tx1">
                    <a:lumMod val="75000"/>
                    <a:lumOff val="25000"/>
                  </a:schemeClr>
                </a:solidFill>
              </a:rPr>
              <a:t>Mikos</a:t>
            </a:r>
            <a:r>
              <a:rPr lang="en-US" sz="1200" dirty="0">
                <a:solidFill>
                  <a:schemeClr val="tx1">
                    <a:lumMod val="75000"/>
                    <a:lumOff val="25000"/>
                  </a:schemeClr>
                </a:solidFill>
              </a:rPr>
              <a:t> (2008) Biomaterials text</a:t>
            </a:r>
          </a:p>
        </p:txBody>
      </p:sp>
      <p:sp>
        <p:nvSpPr>
          <p:cNvPr id="3" name="TextBox 2"/>
          <p:cNvSpPr txBox="1"/>
          <p:nvPr/>
        </p:nvSpPr>
        <p:spPr>
          <a:xfrm>
            <a:off x="3599979" y="5712767"/>
            <a:ext cx="4020021" cy="461665"/>
          </a:xfrm>
          <a:prstGeom prst="rect">
            <a:avLst/>
          </a:prstGeom>
          <a:noFill/>
        </p:spPr>
        <p:txBody>
          <a:bodyPr wrap="square" rtlCol="0">
            <a:spAutoFit/>
          </a:bodyPr>
          <a:lstStyle/>
          <a:p>
            <a:r>
              <a:rPr lang="en-US" sz="2400" dirty="0">
                <a:sym typeface="Wingdings" pitchFamily="2" charset="2"/>
              </a:rPr>
              <a:t></a:t>
            </a:r>
            <a:r>
              <a:rPr lang="en-US" sz="2400" dirty="0"/>
              <a:t> </a:t>
            </a:r>
            <a:r>
              <a:rPr lang="en-US" sz="2000" dirty="0"/>
              <a:t>Proteins unfold and spread</a:t>
            </a:r>
          </a:p>
        </p:txBody>
      </p:sp>
      <p:grpSp>
        <p:nvGrpSpPr>
          <p:cNvPr id="9" name="Group 8"/>
          <p:cNvGrpSpPr/>
          <p:nvPr/>
        </p:nvGrpSpPr>
        <p:grpSpPr>
          <a:xfrm>
            <a:off x="304800" y="1418590"/>
            <a:ext cx="3789610" cy="4937760"/>
            <a:chOff x="1037503" y="609600"/>
            <a:chExt cx="3789610" cy="5205413"/>
          </a:xfrm>
        </p:grpSpPr>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660" y="609600"/>
              <a:ext cx="2841319" cy="520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557" t="9846" r="34009" b="78879"/>
            <a:stretch/>
          </p:blipFill>
          <p:spPr bwMode="auto">
            <a:xfrm>
              <a:off x="3962400" y="1122679"/>
              <a:ext cx="864713" cy="58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981" t="8992" r="34009" b="78879"/>
            <a:stretch/>
          </p:blipFill>
          <p:spPr bwMode="auto">
            <a:xfrm>
              <a:off x="1037503" y="1066798"/>
              <a:ext cx="966313" cy="631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 name="Group 9"/>
          <p:cNvGrpSpPr/>
          <p:nvPr/>
        </p:nvGrpSpPr>
        <p:grpSpPr>
          <a:xfrm>
            <a:off x="0" y="0"/>
            <a:ext cx="9144000" cy="1524000"/>
            <a:chOff x="0" y="0"/>
            <a:chExt cx="9144000" cy="1524000"/>
          </a:xfrm>
        </p:grpSpPr>
        <p:sp>
          <p:nvSpPr>
            <p:cNvPr id="11" name="Freeform 10"/>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12"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13"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4" name="Group 13"/>
            <p:cNvGrpSpPr/>
            <p:nvPr/>
          </p:nvGrpSpPr>
          <p:grpSpPr>
            <a:xfrm>
              <a:off x="76200" y="76200"/>
              <a:ext cx="914400" cy="914400"/>
              <a:chOff x="76200" y="76200"/>
              <a:chExt cx="914400" cy="914400"/>
            </a:xfrm>
          </p:grpSpPr>
          <p:sp>
            <p:nvSpPr>
              <p:cNvPr id="15" name="Oval 14"/>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6"/>
              <p:cNvGrpSpPr/>
              <p:nvPr/>
            </p:nvGrpSpPr>
            <p:grpSpPr>
              <a:xfrm>
                <a:off x="257629" y="297231"/>
                <a:ext cx="580571" cy="540969"/>
                <a:chOff x="-8229599" y="518558"/>
                <a:chExt cx="4571999" cy="4087423"/>
              </a:xfrm>
            </p:grpSpPr>
            <p:sp>
              <p:nvSpPr>
                <p:cNvPr id="17"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latechlogo.gif"/>
                <p:cNvPicPr>
                  <a:picLocks noChangeAspect="1"/>
                </p:cNvPicPr>
                <p:nvPr/>
              </p:nvPicPr>
              <p:blipFill>
                <a:blip r:embed="rId4"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EC60E923-2B32-4D95-91D7-46453B25A98D}" type="slidenum">
              <a:rPr lang="en-US" smtClean="0"/>
              <a:t>12</a:t>
            </a:fld>
            <a:endParaRPr lang="en-US"/>
          </a:p>
        </p:txBody>
      </p:sp>
    </p:spTree>
    <p:extLst>
      <p:ext uri="{BB962C8B-B14F-4D97-AF65-F5344CB8AC3E}">
        <p14:creationId xmlns:p14="http://schemas.microsoft.com/office/powerpoint/2010/main" val="1829139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0000">
            <a:off x="1270373" y="1387337"/>
            <a:ext cx="6323637" cy="4972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6553200" y="1712408"/>
            <a:ext cx="2350310" cy="2215309"/>
          </a:xfrm>
        </p:spPr>
        <p:txBody>
          <a:bodyPr>
            <a:normAutofit/>
          </a:bodyPr>
          <a:lstStyle/>
          <a:p>
            <a:r>
              <a:rPr lang="en-US" sz="4000" dirty="0"/>
              <a:t>Vroman effect</a:t>
            </a:r>
          </a:p>
        </p:txBody>
      </p:sp>
      <p:sp>
        <p:nvSpPr>
          <p:cNvPr id="6" name="TextBox 5"/>
          <p:cNvSpPr txBox="1"/>
          <p:nvPr/>
        </p:nvSpPr>
        <p:spPr>
          <a:xfrm>
            <a:off x="1927341" y="6505460"/>
            <a:ext cx="4876800" cy="276999"/>
          </a:xfrm>
          <a:prstGeom prst="rect">
            <a:avLst/>
          </a:prstGeom>
          <a:noFill/>
        </p:spPr>
        <p:txBody>
          <a:bodyPr wrap="square" rtlCol="0">
            <a:spAutoFit/>
          </a:bodyPr>
          <a:lstStyle/>
          <a:p>
            <a:r>
              <a:rPr lang="en-US" sz="1200" dirty="0">
                <a:solidFill>
                  <a:schemeClr val="tx1">
                    <a:lumMod val="75000"/>
                    <a:lumOff val="25000"/>
                  </a:schemeClr>
                </a:solidFill>
              </a:rPr>
              <a:t>Fig. 8.19, Modified by TAM, </a:t>
            </a:r>
            <a:r>
              <a:rPr lang="en-US" sz="1200" dirty="0" err="1">
                <a:solidFill>
                  <a:schemeClr val="tx1">
                    <a:lumMod val="75000"/>
                    <a:lumOff val="25000"/>
                  </a:schemeClr>
                </a:solidFill>
              </a:rPr>
              <a:t>Temenoff</a:t>
            </a:r>
            <a:r>
              <a:rPr lang="en-US" sz="1200" dirty="0">
                <a:solidFill>
                  <a:schemeClr val="tx1">
                    <a:lumMod val="75000"/>
                    <a:lumOff val="25000"/>
                  </a:schemeClr>
                </a:solidFill>
              </a:rPr>
              <a:t> and </a:t>
            </a:r>
            <a:r>
              <a:rPr lang="en-US" sz="1200" dirty="0" err="1">
                <a:solidFill>
                  <a:schemeClr val="tx1">
                    <a:lumMod val="75000"/>
                    <a:lumOff val="25000"/>
                  </a:schemeClr>
                </a:solidFill>
              </a:rPr>
              <a:t>Mikos</a:t>
            </a:r>
            <a:r>
              <a:rPr lang="en-US" sz="1200" dirty="0">
                <a:solidFill>
                  <a:schemeClr val="tx1">
                    <a:lumMod val="75000"/>
                    <a:lumOff val="25000"/>
                  </a:schemeClr>
                </a:solidFill>
              </a:rPr>
              <a:t> (2008) Biomaterials text</a:t>
            </a:r>
          </a:p>
        </p:txBody>
      </p:sp>
      <p:cxnSp>
        <p:nvCxnSpPr>
          <p:cNvPr id="3" name="Straight Arrow Connector 2"/>
          <p:cNvCxnSpPr/>
          <p:nvPr/>
        </p:nvCxnSpPr>
        <p:spPr>
          <a:xfrm flipV="1">
            <a:off x="1295400" y="5181600"/>
            <a:ext cx="0" cy="1030189"/>
          </a:xfrm>
          <a:prstGeom prst="straightConnector1">
            <a:avLst/>
          </a:prstGeom>
          <a:ln w="15875">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408957" y="5523011"/>
            <a:ext cx="1295400" cy="307777"/>
          </a:xfrm>
          <a:prstGeom prst="rect">
            <a:avLst/>
          </a:prstGeom>
          <a:noFill/>
        </p:spPr>
        <p:txBody>
          <a:bodyPr wrap="square" rtlCol="0">
            <a:spAutoFit/>
          </a:bodyPr>
          <a:lstStyle/>
          <a:p>
            <a:r>
              <a:rPr lang="en-US" sz="1400" dirty="0"/>
              <a:t>Concentration</a:t>
            </a:r>
          </a:p>
        </p:txBody>
      </p:sp>
      <p:grpSp>
        <p:nvGrpSpPr>
          <p:cNvPr id="8" name="Group 7"/>
          <p:cNvGrpSpPr/>
          <p:nvPr/>
        </p:nvGrpSpPr>
        <p:grpSpPr>
          <a:xfrm>
            <a:off x="0" y="0"/>
            <a:ext cx="9144000" cy="1524000"/>
            <a:chOff x="0" y="0"/>
            <a:chExt cx="9144000" cy="1524000"/>
          </a:xfrm>
        </p:grpSpPr>
        <p:sp>
          <p:nvSpPr>
            <p:cNvPr id="9" name="Freeform 8"/>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10"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11"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2" name="Group 11"/>
            <p:cNvGrpSpPr/>
            <p:nvPr/>
          </p:nvGrpSpPr>
          <p:grpSpPr>
            <a:xfrm>
              <a:off x="76200" y="76200"/>
              <a:ext cx="914400" cy="914400"/>
              <a:chOff x="76200" y="76200"/>
              <a:chExt cx="914400" cy="914400"/>
            </a:xfrm>
          </p:grpSpPr>
          <p:sp>
            <p:nvSpPr>
              <p:cNvPr id="13" name="Oval 12"/>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6"/>
              <p:cNvGrpSpPr/>
              <p:nvPr/>
            </p:nvGrpSpPr>
            <p:grpSpPr>
              <a:xfrm>
                <a:off x="257629" y="297231"/>
                <a:ext cx="580571" cy="540969"/>
                <a:chOff x="-8229599" y="518558"/>
                <a:chExt cx="4571999" cy="4087423"/>
              </a:xfrm>
            </p:grpSpPr>
            <p:sp>
              <p:nvSpPr>
                <p:cNvPr id="15"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latechlogo.gif"/>
                <p:cNvPicPr>
                  <a:picLocks noChangeAspect="1"/>
                </p:cNvPicPr>
                <p:nvPr/>
              </p:nvPicPr>
              <p:blipFill>
                <a:blip r:embed="rId4"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EC60E923-2B32-4D95-91D7-46453B25A98D}" type="slidenum">
              <a:rPr lang="en-US" smtClean="0"/>
              <a:t>13</a:t>
            </a:fld>
            <a:endParaRPr lang="en-US"/>
          </a:p>
        </p:txBody>
      </p:sp>
    </p:spTree>
    <p:extLst>
      <p:ext uri="{BB962C8B-B14F-4D97-AF65-F5344CB8AC3E}">
        <p14:creationId xmlns:p14="http://schemas.microsoft.com/office/powerpoint/2010/main" val="1829139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7629" y="1121117"/>
            <a:ext cx="4743981" cy="677862"/>
          </a:xfrm>
        </p:spPr>
        <p:txBody>
          <a:bodyPr>
            <a:normAutofit/>
          </a:bodyPr>
          <a:lstStyle/>
          <a:p>
            <a:r>
              <a:rPr lang="en-US" sz="3200" dirty="0"/>
              <a:t>Example of Vroman Effect</a:t>
            </a:r>
          </a:p>
        </p:txBody>
      </p:sp>
      <p:sp>
        <p:nvSpPr>
          <p:cNvPr id="6" name="TextBox 5"/>
          <p:cNvSpPr txBox="1"/>
          <p:nvPr/>
        </p:nvSpPr>
        <p:spPr>
          <a:xfrm>
            <a:off x="76200" y="6477000"/>
            <a:ext cx="4495800" cy="276999"/>
          </a:xfrm>
          <a:prstGeom prst="rect">
            <a:avLst/>
          </a:prstGeom>
          <a:noFill/>
        </p:spPr>
        <p:txBody>
          <a:bodyPr wrap="square" rtlCol="0">
            <a:spAutoFit/>
          </a:bodyPr>
          <a:lstStyle/>
          <a:p>
            <a:r>
              <a:rPr lang="en-US" sz="1200" dirty="0">
                <a:solidFill>
                  <a:schemeClr val="tx1">
                    <a:lumMod val="75000"/>
                    <a:lumOff val="25000"/>
                  </a:schemeClr>
                </a:solidFill>
              </a:rPr>
              <a:t>Example Problem 8.4, </a:t>
            </a:r>
            <a:r>
              <a:rPr lang="en-US" sz="1200" dirty="0" err="1">
                <a:solidFill>
                  <a:schemeClr val="tx1">
                    <a:lumMod val="75000"/>
                    <a:lumOff val="25000"/>
                  </a:schemeClr>
                </a:solidFill>
              </a:rPr>
              <a:t>Temenoff</a:t>
            </a:r>
            <a:r>
              <a:rPr lang="en-US" sz="1200" dirty="0">
                <a:solidFill>
                  <a:schemeClr val="tx1">
                    <a:lumMod val="75000"/>
                    <a:lumOff val="25000"/>
                  </a:schemeClr>
                </a:solidFill>
              </a:rPr>
              <a:t> and </a:t>
            </a:r>
            <a:r>
              <a:rPr lang="en-US" sz="1200" dirty="0" err="1">
                <a:solidFill>
                  <a:schemeClr val="tx1">
                    <a:lumMod val="75000"/>
                    <a:lumOff val="25000"/>
                  </a:schemeClr>
                </a:solidFill>
              </a:rPr>
              <a:t>Mikos</a:t>
            </a:r>
            <a:r>
              <a:rPr lang="en-US" sz="1200" dirty="0">
                <a:solidFill>
                  <a:schemeClr val="tx1">
                    <a:lumMod val="75000"/>
                    <a:lumOff val="25000"/>
                  </a:schemeClr>
                </a:solidFill>
              </a:rPr>
              <a:t> (2008) Biomaterials text</a:t>
            </a:r>
          </a:p>
        </p:txBody>
      </p:sp>
      <p:grpSp>
        <p:nvGrpSpPr>
          <p:cNvPr id="28" name="Group 27"/>
          <p:cNvGrpSpPr/>
          <p:nvPr/>
        </p:nvGrpSpPr>
        <p:grpSpPr>
          <a:xfrm>
            <a:off x="5016168" y="4360217"/>
            <a:ext cx="3009900" cy="2255282"/>
            <a:chOff x="900817" y="4033629"/>
            <a:chExt cx="3009900" cy="2255282"/>
          </a:xfrm>
        </p:grpSpPr>
        <p:pic>
          <p:nvPicPr>
            <p:cNvPr id="245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817" y="4402961"/>
              <a:ext cx="300990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034167" y="4033629"/>
              <a:ext cx="2713216" cy="400110"/>
            </a:xfrm>
            <a:prstGeom prst="rect">
              <a:avLst/>
            </a:prstGeom>
            <a:noFill/>
          </p:spPr>
          <p:txBody>
            <a:bodyPr wrap="square" rtlCol="0">
              <a:spAutoFit/>
            </a:bodyPr>
            <a:lstStyle/>
            <a:p>
              <a:pPr algn="ctr"/>
              <a:r>
                <a:rPr lang="en-US" sz="2000" dirty="0">
                  <a:solidFill>
                    <a:srgbClr val="0070C0"/>
                  </a:solidFill>
                </a:rPr>
                <a:t>If [A] = [B]</a:t>
              </a:r>
            </a:p>
          </p:txBody>
        </p:sp>
      </p:grpSp>
      <p:grpSp>
        <p:nvGrpSpPr>
          <p:cNvPr id="27" name="Group 26"/>
          <p:cNvGrpSpPr/>
          <p:nvPr/>
        </p:nvGrpSpPr>
        <p:grpSpPr>
          <a:xfrm>
            <a:off x="4893198" y="1677281"/>
            <a:ext cx="4022202" cy="2284731"/>
            <a:chOff x="4893198" y="1347081"/>
            <a:chExt cx="4022202" cy="2284731"/>
          </a:xfrm>
        </p:grpSpPr>
        <p:pic>
          <p:nvPicPr>
            <p:cNvPr id="24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60000">
              <a:off x="4893198" y="1726812"/>
              <a:ext cx="29718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112796" y="1347081"/>
              <a:ext cx="3472404" cy="400110"/>
            </a:xfrm>
            <a:prstGeom prst="rect">
              <a:avLst/>
            </a:prstGeom>
            <a:noFill/>
          </p:spPr>
          <p:txBody>
            <a:bodyPr wrap="square" rtlCol="0">
              <a:spAutoFit/>
            </a:bodyPr>
            <a:lstStyle/>
            <a:p>
              <a:pPr algn="ctr"/>
              <a:r>
                <a:rPr lang="en-US" sz="2000" dirty="0">
                  <a:solidFill>
                    <a:srgbClr val="0070C0"/>
                  </a:solidFill>
                </a:rPr>
                <a:t>If [A] is 4x higher than [B]</a:t>
              </a:r>
            </a:p>
          </p:txBody>
        </p:sp>
        <p:sp>
          <p:nvSpPr>
            <p:cNvPr id="3" name="TextBox 2"/>
            <p:cNvSpPr txBox="1"/>
            <p:nvPr/>
          </p:nvSpPr>
          <p:spPr>
            <a:xfrm>
              <a:off x="7162800" y="2313269"/>
              <a:ext cx="1752600" cy="707886"/>
            </a:xfrm>
            <a:prstGeom prst="rect">
              <a:avLst/>
            </a:prstGeom>
            <a:noFill/>
          </p:spPr>
          <p:txBody>
            <a:bodyPr wrap="square" rtlCol="0">
              <a:spAutoFit/>
            </a:bodyPr>
            <a:lstStyle/>
            <a:p>
              <a:r>
                <a:rPr lang="en-US" sz="2000" dirty="0">
                  <a:solidFill>
                    <a:srgbClr val="0070C0"/>
                  </a:solidFill>
                </a:rPr>
                <a:t>B has higher affinity than A</a:t>
              </a:r>
            </a:p>
          </p:txBody>
        </p:sp>
      </p:grpSp>
      <p:grpSp>
        <p:nvGrpSpPr>
          <p:cNvPr id="11" name="Group 10"/>
          <p:cNvGrpSpPr/>
          <p:nvPr/>
        </p:nvGrpSpPr>
        <p:grpSpPr>
          <a:xfrm>
            <a:off x="0" y="0"/>
            <a:ext cx="9144000" cy="1524000"/>
            <a:chOff x="0" y="0"/>
            <a:chExt cx="9144000" cy="1524000"/>
          </a:xfrm>
        </p:grpSpPr>
        <p:sp>
          <p:nvSpPr>
            <p:cNvPr id="12" name="Freeform 11"/>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13"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14"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5" name="Group 14"/>
            <p:cNvGrpSpPr/>
            <p:nvPr/>
          </p:nvGrpSpPr>
          <p:grpSpPr>
            <a:xfrm>
              <a:off x="76200" y="76200"/>
              <a:ext cx="914400" cy="914400"/>
              <a:chOff x="76200" y="76200"/>
              <a:chExt cx="914400" cy="914400"/>
            </a:xfrm>
          </p:grpSpPr>
          <p:sp>
            <p:nvSpPr>
              <p:cNvPr id="16" name="Oval 15"/>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6"/>
              <p:cNvGrpSpPr/>
              <p:nvPr/>
            </p:nvGrpSpPr>
            <p:grpSpPr>
              <a:xfrm>
                <a:off x="257629" y="297231"/>
                <a:ext cx="580571" cy="540969"/>
                <a:chOff x="-8229599" y="518558"/>
                <a:chExt cx="4571999" cy="4087423"/>
              </a:xfrm>
            </p:grpSpPr>
            <p:sp>
              <p:nvSpPr>
                <p:cNvPr id="18"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latechlogo.gif"/>
                <p:cNvPicPr>
                  <a:picLocks noChangeAspect="1"/>
                </p:cNvPicPr>
                <p:nvPr/>
              </p:nvPicPr>
              <p:blipFill>
                <a:blip r:embed="rId5" cstate="print"/>
                <a:stretch>
                  <a:fillRect/>
                </a:stretch>
              </p:blipFill>
              <p:spPr>
                <a:xfrm>
                  <a:off x="-8229599" y="518558"/>
                  <a:ext cx="4165160" cy="3748645"/>
                </a:xfrm>
                <a:prstGeom prst="rect">
                  <a:avLst/>
                </a:prstGeom>
              </p:spPr>
            </p:pic>
          </p:grpSp>
        </p:grpSp>
      </p:grpSp>
      <p:sp>
        <p:nvSpPr>
          <p:cNvPr id="5" name="Slide Number Placeholder 4"/>
          <p:cNvSpPr>
            <a:spLocks noGrp="1"/>
          </p:cNvSpPr>
          <p:nvPr>
            <p:ph type="sldNum" sz="quarter" idx="12"/>
          </p:nvPr>
        </p:nvSpPr>
        <p:spPr/>
        <p:txBody>
          <a:bodyPr/>
          <a:lstStyle/>
          <a:p>
            <a:fld id="{EC60E923-2B32-4D95-91D7-46453B25A98D}" type="slidenum">
              <a:rPr lang="en-US" smtClean="0"/>
              <a:t>14</a:t>
            </a:fld>
            <a:endParaRPr lang="en-US"/>
          </a:p>
        </p:txBody>
      </p:sp>
      <p:grpSp>
        <p:nvGrpSpPr>
          <p:cNvPr id="26" name="Group 25"/>
          <p:cNvGrpSpPr/>
          <p:nvPr/>
        </p:nvGrpSpPr>
        <p:grpSpPr>
          <a:xfrm>
            <a:off x="1066800" y="2184841"/>
            <a:ext cx="2882016" cy="1625142"/>
            <a:chOff x="914400" y="1832043"/>
            <a:chExt cx="2882016" cy="1625142"/>
          </a:xfrm>
        </p:grpSpPr>
        <p:pic>
          <p:nvPicPr>
            <p:cNvPr id="2457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60000">
              <a:off x="914400" y="1876035"/>
              <a:ext cx="2819400"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68753" t="21772" r="17029" b="57136"/>
            <a:stretch/>
          </p:blipFill>
          <p:spPr bwMode="auto">
            <a:xfrm rot="794030">
              <a:off x="2438956" y="2354723"/>
              <a:ext cx="400858" cy="333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68753" t="21772" r="17029" b="57136"/>
            <a:stretch/>
          </p:blipFill>
          <p:spPr bwMode="auto">
            <a:xfrm rot="20029958">
              <a:off x="3395558" y="2436773"/>
              <a:ext cx="400858" cy="333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68753" t="21772" r="17029" b="57136"/>
            <a:stretch/>
          </p:blipFill>
          <p:spPr bwMode="auto">
            <a:xfrm rot="20614516">
              <a:off x="2718341" y="1832043"/>
              <a:ext cx="400858" cy="333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Freeform 23"/>
            <p:cNvSpPr/>
            <p:nvPr/>
          </p:nvSpPr>
          <p:spPr>
            <a:xfrm>
              <a:off x="2889441" y="2260323"/>
              <a:ext cx="347472" cy="283464"/>
            </a:xfrm>
            <a:custGeom>
              <a:avLst/>
              <a:gdLst>
                <a:gd name="connsiteX0" fmla="*/ 251399 w 340128"/>
                <a:gd name="connsiteY0" fmla="*/ 4929 h 263722"/>
                <a:gd name="connsiteX1" fmla="*/ 234146 w 340128"/>
                <a:gd name="connsiteY1" fmla="*/ 17253 h 263722"/>
                <a:gd name="connsiteX2" fmla="*/ 229217 w 340128"/>
                <a:gd name="connsiteY2" fmla="*/ 24647 h 263722"/>
                <a:gd name="connsiteX3" fmla="*/ 199640 w 340128"/>
                <a:gd name="connsiteY3" fmla="*/ 32041 h 263722"/>
                <a:gd name="connsiteX4" fmla="*/ 187317 w 340128"/>
                <a:gd name="connsiteY4" fmla="*/ 34505 h 263722"/>
                <a:gd name="connsiteX5" fmla="*/ 172529 w 340128"/>
                <a:gd name="connsiteY5" fmla="*/ 39435 h 263722"/>
                <a:gd name="connsiteX6" fmla="*/ 157741 w 340128"/>
                <a:gd name="connsiteY6" fmla="*/ 36970 h 263722"/>
                <a:gd name="connsiteX7" fmla="*/ 142952 w 340128"/>
                <a:gd name="connsiteY7" fmla="*/ 32041 h 263722"/>
                <a:gd name="connsiteX8" fmla="*/ 138023 w 340128"/>
                <a:gd name="connsiteY8" fmla="*/ 27111 h 263722"/>
                <a:gd name="connsiteX9" fmla="*/ 133094 w 340128"/>
                <a:gd name="connsiteY9" fmla="*/ 19717 h 263722"/>
                <a:gd name="connsiteX10" fmla="*/ 118306 w 340128"/>
                <a:gd name="connsiteY10" fmla="*/ 14788 h 263722"/>
                <a:gd name="connsiteX11" fmla="*/ 115841 w 340128"/>
                <a:gd name="connsiteY11" fmla="*/ 7394 h 263722"/>
                <a:gd name="connsiteX12" fmla="*/ 108447 w 340128"/>
                <a:gd name="connsiteY12" fmla="*/ 4929 h 263722"/>
                <a:gd name="connsiteX13" fmla="*/ 103517 w 340128"/>
                <a:gd name="connsiteY13" fmla="*/ 0 h 263722"/>
                <a:gd name="connsiteX14" fmla="*/ 61618 w 340128"/>
                <a:gd name="connsiteY14" fmla="*/ 2465 h 263722"/>
                <a:gd name="connsiteX15" fmla="*/ 54224 w 340128"/>
                <a:gd name="connsiteY15" fmla="*/ 4929 h 263722"/>
                <a:gd name="connsiteX16" fmla="*/ 34506 w 340128"/>
                <a:gd name="connsiteY16" fmla="*/ 19717 h 263722"/>
                <a:gd name="connsiteX17" fmla="*/ 24647 w 340128"/>
                <a:gd name="connsiteY17" fmla="*/ 29576 h 263722"/>
                <a:gd name="connsiteX18" fmla="*/ 12324 w 340128"/>
                <a:gd name="connsiteY18" fmla="*/ 39435 h 263722"/>
                <a:gd name="connsiteX19" fmla="*/ 9859 w 340128"/>
                <a:gd name="connsiteY19" fmla="*/ 46829 h 263722"/>
                <a:gd name="connsiteX20" fmla="*/ 0 w 340128"/>
                <a:gd name="connsiteY20" fmla="*/ 59152 h 263722"/>
                <a:gd name="connsiteX21" fmla="*/ 2465 w 340128"/>
                <a:gd name="connsiteY21" fmla="*/ 69011 h 263722"/>
                <a:gd name="connsiteX22" fmla="*/ 9859 w 340128"/>
                <a:gd name="connsiteY22" fmla="*/ 71476 h 263722"/>
                <a:gd name="connsiteX23" fmla="*/ 14789 w 340128"/>
                <a:gd name="connsiteY23" fmla="*/ 76405 h 263722"/>
                <a:gd name="connsiteX24" fmla="*/ 29577 w 340128"/>
                <a:gd name="connsiteY24" fmla="*/ 81335 h 263722"/>
                <a:gd name="connsiteX25" fmla="*/ 44365 w 340128"/>
                <a:gd name="connsiteY25" fmla="*/ 91193 h 263722"/>
                <a:gd name="connsiteX26" fmla="*/ 49294 w 340128"/>
                <a:gd name="connsiteY26" fmla="*/ 96123 h 263722"/>
                <a:gd name="connsiteX27" fmla="*/ 59153 w 340128"/>
                <a:gd name="connsiteY27" fmla="*/ 98587 h 263722"/>
                <a:gd name="connsiteX28" fmla="*/ 76406 w 340128"/>
                <a:gd name="connsiteY28" fmla="*/ 110911 h 263722"/>
                <a:gd name="connsiteX29" fmla="*/ 91194 w 340128"/>
                <a:gd name="connsiteY29" fmla="*/ 128164 h 263722"/>
                <a:gd name="connsiteX30" fmla="*/ 105982 w 340128"/>
                <a:gd name="connsiteY30" fmla="*/ 138022 h 263722"/>
                <a:gd name="connsiteX31" fmla="*/ 110912 w 340128"/>
                <a:gd name="connsiteY31" fmla="*/ 142952 h 263722"/>
                <a:gd name="connsiteX32" fmla="*/ 125700 w 340128"/>
                <a:gd name="connsiteY32" fmla="*/ 152811 h 263722"/>
                <a:gd name="connsiteX33" fmla="*/ 138023 w 340128"/>
                <a:gd name="connsiteY33" fmla="*/ 167599 h 263722"/>
                <a:gd name="connsiteX34" fmla="*/ 142952 w 340128"/>
                <a:gd name="connsiteY34" fmla="*/ 174993 h 263722"/>
                <a:gd name="connsiteX35" fmla="*/ 150347 w 340128"/>
                <a:gd name="connsiteY35" fmla="*/ 177458 h 263722"/>
                <a:gd name="connsiteX36" fmla="*/ 157741 w 340128"/>
                <a:gd name="connsiteY36" fmla="*/ 189781 h 263722"/>
                <a:gd name="connsiteX37" fmla="*/ 172529 w 340128"/>
                <a:gd name="connsiteY37" fmla="*/ 209498 h 263722"/>
                <a:gd name="connsiteX38" fmla="*/ 174993 w 340128"/>
                <a:gd name="connsiteY38" fmla="*/ 216893 h 263722"/>
                <a:gd name="connsiteX39" fmla="*/ 189782 w 340128"/>
                <a:gd name="connsiteY39" fmla="*/ 221822 h 263722"/>
                <a:gd name="connsiteX40" fmla="*/ 197176 w 340128"/>
                <a:gd name="connsiteY40" fmla="*/ 226751 h 263722"/>
                <a:gd name="connsiteX41" fmla="*/ 202105 w 340128"/>
                <a:gd name="connsiteY41" fmla="*/ 231681 h 263722"/>
                <a:gd name="connsiteX42" fmla="*/ 216893 w 340128"/>
                <a:gd name="connsiteY42" fmla="*/ 236610 h 263722"/>
                <a:gd name="connsiteX43" fmla="*/ 221823 w 340128"/>
                <a:gd name="connsiteY43" fmla="*/ 241539 h 263722"/>
                <a:gd name="connsiteX44" fmla="*/ 234146 w 340128"/>
                <a:gd name="connsiteY44" fmla="*/ 244004 h 263722"/>
                <a:gd name="connsiteX45" fmla="*/ 248934 w 340128"/>
                <a:gd name="connsiteY45" fmla="*/ 248934 h 263722"/>
                <a:gd name="connsiteX46" fmla="*/ 256328 w 340128"/>
                <a:gd name="connsiteY46" fmla="*/ 251398 h 263722"/>
                <a:gd name="connsiteX47" fmla="*/ 276046 w 340128"/>
                <a:gd name="connsiteY47" fmla="*/ 261257 h 263722"/>
                <a:gd name="connsiteX48" fmla="*/ 283440 w 340128"/>
                <a:gd name="connsiteY48" fmla="*/ 263722 h 263722"/>
                <a:gd name="connsiteX49" fmla="*/ 305622 w 340128"/>
                <a:gd name="connsiteY49" fmla="*/ 261257 h 263722"/>
                <a:gd name="connsiteX50" fmla="*/ 313016 w 340128"/>
                <a:gd name="connsiteY50" fmla="*/ 258792 h 263722"/>
                <a:gd name="connsiteX51" fmla="*/ 317945 w 340128"/>
                <a:gd name="connsiteY51" fmla="*/ 251398 h 263722"/>
                <a:gd name="connsiteX52" fmla="*/ 322875 w 340128"/>
                <a:gd name="connsiteY52" fmla="*/ 246469 h 263722"/>
                <a:gd name="connsiteX53" fmla="*/ 330269 w 340128"/>
                <a:gd name="connsiteY53" fmla="*/ 234145 h 263722"/>
                <a:gd name="connsiteX54" fmla="*/ 332734 w 340128"/>
                <a:gd name="connsiteY54" fmla="*/ 226751 h 263722"/>
                <a:gd name="connsiteX55" fmla="*/ 340128 w 340128"/>
                <a:gd name="connsiteY55" fmla="*/ 189781 h 263722"/>
                <a:gd name="connsiteX56" fmla="*/ 337663 w 340128"/>
                <a:gd name="connsiteY56" fmla="*/ 157740 h 263722"/>
                <a:gd name="connsiteX57" fmla="*/ 335198 w 340128"/>
                <a:gd name="connsiteY57" fmla="*/ 145417 h 263722"/>
                <a:gd name="connsiteX58" fmla="*/ 330269 w 340128"/>
                <a:gd name="connsiteY58" fmla="*/ 140487 h 263722"/>
                <a:gd name="connsiteX59" fmla="*/ 327804 w 340128"/>
                <a:gd name="connsiteY59" fmla="*/ 133093 h 263722"/>
                <a:gd name="connsiteX60" fmla="*/ 322875 w 340128"/>
                <a:gd name="connsiteY60" fmla="*/ 125699 h 263722"/>
                <a:gd name="connsiteX61" fmla="*/ 313016 w 340128"/>
                <a:gd name="connsiteY61" fmla="*/ 105981 h 263722"/>
                <a:gd name="connsiteX62" fmla="*/ 308087 w 340128"/>
                <a:gd name="connsiteY62" fmla="*/ 91193 h 263722"/>
                <a:gd name="connsiteX63" fmla="*/ 300693 w 340128"/>
                <a:gd name="connsiteY63" fmla="*/ 76405 h 263722"/>
                <a:gd name="connsiteX64" fmla="*/ 295763 w 340128"/>
                <a:gd name="connsiteY64" fmla="*/ 71476 h 263722"/>
                <a:gd name="connsiteX65" fmla="*/ 288369 w 340128"/>
                <a:gd name="connsiteY65" fmla="*/ 59152 h 263722"/>
                <a:gd name="connsiteX66" fmla="*/ 285905 w 340128"/>
                <a:gd name="connsiteY66" fmla="*/ 51758 h 263722"/>
                <a:gd name="connsiteX67" fmla="*/ 280975 w 340128"/>
                <a:gd name="connsiteY67" fmla="*/ 46829 h 263722"/>
                <a:gd name="connsiteX68" fmla="*/ 276046 w 340128"/>
                <a:gd name="connsiteY68" fmla="*/ 39435 h 263722"/>
                <a:gd name="connsiteX69" fmla="*/ 271116 w 340128"/>
                <a:gd name="connsiteY69" fmla="*/ 34505 h 263722"/>
                <a:gd name="connsiteX70" fmla="*/ 253864 w 340128"/>
                <a:gd name="connsiteY70" fmla="*/ 14788 h 263722"/>
                <a:gd name="connsiteX71" fmla="*/ 248934 w 340128"/>
                <a:gd name="connsiteY71" fmla="*/ 9859 h 263722"/>
                <a:gd name="connsiteX72" fmla="*/ 251399 w 340128"/>
                <a:gd name="connsiteY72" fmla="*/ 4929 h 26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40128" h="263722">
                  <a:moveTo>
                    <a:pt x="251399" y="4929"/>
                  </a:moveTo>
                  <a:cubicBezTo>
                    <a:pt x="248934" y="6161"/>
                    <a:pt x="239265" y="10853"/>
                    <a:pt x="234146" y="17253"/>
                  </a:cubicBezTo>
                  <a:cubicBezTo>
                    <a:pt x="232296" y="19566"/>
                    <a:pt x="231729" y="23077"/>
                    <a:pt x="229217" y="24647"/>
                  </a:cubicBezTo>
                  <a:cubicBezTo>
                    <a:pt x="221834" y="29261"/>
                    <a:pt x="207871" y="30545"/>
                    <a:pt x="199640" y="32041"/>
                  </a:cubicBezTo>
                  <a:cubicBezTo>
                    <a:pt x="195519" y="32790"/>
                    <a:pt x="191358" y="33403"/>
                    <a:pt x="187317" y="34505"/>
                  </a:cubicBezTo>
                  <a:cubicBezTo>
                    <a:pt x="182304" y="35872"/>
                    <a:pt x="172529" y="39435"/>
                    <a:pt x="172529" y="39435"/>
                  </a:cubicBezTo>
                  <a:cubicBezTo>
                    <a:pt x="167600" y="38613"/>
                    <a:pt x="162589" y="38182"/>
                    <a:pt x="157741" y="36970"/>
                  </a:cubicBezTo>
                  <a:cubicBezTo>
                    <a:pt x="152700" y="35710"/>
                    <a:pt x="142952" y="32041"/>
                    <a:pt x="142952" y="32041"/>
                  </a:cubicBezTo>
                  <a:cubicBezTo>
                    <a:pt x="141309" y="30398"/>
                    <a:pt x="139475" y="28926"/>
                    <a:pt x="138023" y="27111"/>
                  </a:cubicBezTo>
                  <a:cubicBezTo>
                    <a:pt x="136173" y="24798"/>
                    <a:pt x="135606" y="21287"/>
                    <a:pt x="133094" y="19717"/>
                  </a:cubicBezTo>
                  <a:cubicBezTo>
                    <a:pt x="128688" y="16963"/>
                    <a:pt x="118306" y="14788"/>
                    <a:pt x="118306" y="14788"/>
                  </a:cubicBezTo>
                  <a:cubicBezTo>
                    <a:pt x="117484" y="12323"/>
                    <a:pt x="117678" y="9231"/>
                    <a:pt x="115841" y="7394"/>
                  </a:cubicBezTo>
                  <a:cubicBezTo>
                    <a:pt x="114004" y="5557"/>
                    <a:pt x="110675" y="6266"/>
                    <a:pt x="108447" y="4929"/>
                  </a:cubicBezTo>
                  <a:cubicBezTo>
                    <a:pt x="106454" y="3733"/>
                    <a:pt x="105160" y="1643"/>
                    <a:pt x="103517" y="0"/>
                  </a:cubicBezTo>
                  <a:cubicBezTo>
                    <a:pt x="89551" y="822"/>
                    <a:pt x="75539" y="1073"/>
                    <a:pt x="61618" y="2465"/>
                  </a:cubicBezTo>
                  <a:cubicBezTo>
                    <a:pt x="59033" y="2723"/>
                    <a:pt x="56302" y="3370"/>
                    <a:pt x="54224" y="4929"/>
                  </a:cubicBezTo>
                  <a:cubicBezTo>
                    <a:pt x="31567" y="21921"/>
                    <a:pt x="51211" y="14150"/>
                    <a:pt x="34506" y="19717"/>
                  </a:cubicBezTo>
                  <a:cubicBezTo>
                    <a:pt x="31220" y="23003"/>
                    <a:pt x="28514" y="26998"/>
                    <a:pt x="24647" y="29576"/>
                  </a:cubicBezTo>
                  <a:cubicBezTo>
                    <a:pt x="15319" y="35794"/>
                    <a:pt x="19347" y="32410"/>
                    <a:pt x="12324" y="39435"/>
                  </a:cubicBezTo>
                  <a:cubicBezTo>
                    <a:pt x="11502" y="41900"/>
                    <a:pt x="11021" y="44505"/>
                    <a:pt x="9859" y="46829"/>
                  </a:cubicBezTo>
                  <a:cubicBezTo>
                    <a:pt x="6749" y="53049"/>
                    <a:pt x="4587" y="54566"/>
                    <a:pt x="0" y="59152"/>
                  </a:cubicBezTo>
                  <a:cubicBezTo>
                    <a:pt x="822" y="62438"/>
                    <a:pt x="349" y="66366"/>
                    <a:pt x="2465" y="69011"/>
                  </a:cubicBezTo>
                  <a:cubicBezTo>
                    <a:pt x="4088" y="71040"/>
                    <a:pt x="7631" y="70139"/>
                    <a:pt x="9859" y="71476"/>
                  </a:cubicBezTo>
                  <a:cubicBezTo>
                    <a:pt x="11852" y="72672"/>
                    <a:pt x="12711" y="75366"/>
                    <a:pt x="14789" y="76405"/>
                  </a:cubicBezTo>
                  <a:cubicBezTo>
                    <a:pt x="19436" y="78729"/>
                    <a:pt x="25254" y="78453"/>
                    <a:pt x="29577" y="81335"/>
                  </a:cubicBezTo>
                  <a:cubicBezTo>
                    <a:pt x="34506" y="84621"/>
                    <a:pt x="40176" y="87004"/>
                    <a:pt x="44365" y="91193"/>
                  </a:cubicBezTo>
                  <a:cubicBezTo>
                    <a:pt x="46008" y="92836"/>
                    <a:pt x="47216" y="95084"/>
                    <a:pt x="49294" y="96123"/>
                  </a:cubicBezTo>
                  <a:cubicBezTo>
                    <a:pt x="52324" y="97638"/>
                    <a:pt x="55867" y="97766"/>
                    <a:pt x="59153" y="98587"/>
                  </a:cubicBezTo>
                  <a:cubicBezTo>
                    <a:pt x="70849" y="110283"/>
                    <a:pt x="64603" y="106976"/>
                    <a:pt x="76406" y="110911"/>
                  </a:cubicBezTo>
                  <a:cubicBezTo>
                    <a:pt x="80866" y="117601"/>
                    <a:pt x="84022" y="123383"/>
                    <a:pt x="91194" y="128164"/>
                  </a:cubicBezTo>
                  <a:cubicBezTo>
                    <a:pt x="96123" y="131450"/>
                    <a:pt x="101793" y="133833"/>
                    <a:pt x="105982" y="138022"/>
                  </a:cubicBezTo>
                  <a:cubicBezTo>
                    <a:pt x="107625" y="139665"/>
                    <a:pt x="109053" y="141558"/>
                    <a:pt x="110912" y="142952"/>
                  </a:cubicBezTo>
                  <a:cubicBezTo>
                    <a:pt x="115651" y="146507"/>
                    <a:pt x="125700" y="152811"/>
                    <a:pt x="125700" y="152811"/>
                  </a:cubicBezTo>
                  <a:cubicBezTo>
                    <a:pt x="137938" y="171169"/>
                    <a:pt x="122209" y="148622"/>
                    <a:pt x="138023" y="167599"/>
                  </a:cubicBezTo>
                  <a:cubicBezTo>
                    <a:pt x="139919" y="169875"/>
                    <a:pt x="140639" y="173143"/>
                    <a:pt x="142952" y="174993"/>
                  </a:cubicBezTo>
                  <a:cubicBezTo>
                    <a:pt x="144981" y="176616"/>
                    <a:pt x="147882" y="176636"/>
                    <a:pt x="150347" y="177458"/>
                  </a:cubicBezTo>
                  <a:cubicBezTo>
                    <a:pt x="155059" y="191597"/>
                    <a:pt x="149620" y="178954"/>
                    <a:pt x="157741" y="189781"/>
                  </a:cubicBezTo>
                  <a:cubicBezTo>
                    <a:pt x="174463" y="212076"/>
                    <a:pt x="161223" y="198194"/>
                    <a:pt x="172529" y="209498"/>
                  </a:cubicBezTo>
                  <a:cubicBezTo>
                    <a:pt x="173350" y="211963"/>
                    <a:pt x="172879" y="215383"/>
                    <a:pt x="174993" y="216893"/>
                  </a:cubicBezTo>
                  <a:cubicBezTo>
                    <a:pt x="179221" y="219913"/>
                    <a:pt x="185458" y="218940"/>
                    <a:pt x="189782" y="221822"/>
                  </a:cubicBezTo>
                  <a:cubicBezTo>
                    <a:pt x="192247" y="223465"/>
                    <a:pt x="194863" y="224901"/>
                    <a:pt x="197176" y="226751"/>
                  </a:cubicBezTo>
                  <a:cubicBezTo>
                    <a:pt x="198991" y="228203"/>
                    <a:pt x="200027" y="230642"/>
                    <a:pt x="202105" y="231681"/>
                  </a:cubicBezTo>
                  <a:cubicBezTo>
                    <a:pt x="206752" y="234005"/>
                    <a:pt x="216893" y="236610"/>
                    <a:pt x="216893" y="236610"/>
                  </a:cubicBezTo>
                  <a:cubicBezTo>
                    <a:pt x="218536" y="238253"/>
                    <a:pt x="219687" y="240624"/>
                    <a:pt x="221823" y="241539"/>
                  </a:cubicBezTo>
                  <a:cubicBezTo>
                    <a:pt x="225673" y="243189"/>
                    <a:pt x="230105" y="242902"/>
                    <a:pt x="234146" y="244004"/>
                  </a:cubicBezTo>
                  <a:cubicBezTo>
                    <a:pt x="239159" y="245371"/>
                    <a:pt x="244005" y="247291"/>
                    <a:pt x="248934" y="248934"/>
                  </a:cubicBezTo>
                  <a:lnTo>
                    <a:pt x="256328" y="251398"/>
                  </a:lnTo>
                  <a:cubicBezTo>
                    <a:pt x="264932" y="260002"/>
                    <a:pt x="259053" y="255593"/>
                    <a:pt x="276046" y="261257"/>
                  </a:cubicBezTo>
                  <a:lnTo>
                    <a:pt x="283440" y="263722"/>
                  </a:lnTo>
                  <a:cubicBezTo>
                    <a:pt x="290834" y="262900"/>
                    <a:pt x="298284" y="262480"/>
                    <a:pt x="305622" y="261257"/>
                  </a:cubicBezTo>
                  <a:cubicBezTo>
                    <a:pt x="308185" y="260830"/>
                    <a:pt x="310987" y="260415"/>
                    <a:pt x="313016" y="258792"/>
                  </a:cubicBezTo>
                  <a:cubicBezTo>
                    <a:pt x="315329" y="256942"/>
                    <a:pt x="316095" y="253711"/>
                    <a:pt x="317945" y="251398"/>
                  </a:cubicBezTo>
                  <a:cubicBezTo>
                    <a:pt x="319397" y="249583"/>
                    <a:pt x="321232" y="248112"/>
                    <a:pt x="322875" y="246469"/>
                  </a:cubicBezTo>
                  <a:cubicBezTo>
                    <a:pt x="329858" y="225523"/>
                    <a:pt x="320119" y="251062"/>
                    <a:pt x="330269" y="234145"/>
                  </a:cubicBezTo>
                  <a:cubicBezTo>
                    <a:pt x="331606" y="231917"/>
                    <a:pt x="331912" y="229216"/>
                    <a:pt x="332734" y="226751"/>
                  </a:cubicBezTo>
                  <a:cubicBezTo>
                    <a:pt x="338090" y="194612"/>
                    <a:pt x="334502" y="206657"/>
                    <a:pt x="340128" y="189781"/>
                  </a:cubicBezTo>
                  <a:cubicBezTo>
                    <a:pt x="339306" y="179101"/>
                    <a:pt x="338846" y="168386"/>
                    <a:pt x="337663" y="157740"/>
                  </a:cubicBezTo>
                  <a:cubicBezTo>
                    <a:pt x="337200" y="153577"/>
                    <a:pt x="336848" y="149267"/>
                    <a:pt x="335198" y="145417"/>
                  </a:cubicBezTo>
                  <a:cubicBezTo>
                    <a:pt x="334283" y="143281"/>
                    <a:pt x="331912" y="142130"/>
                    <a:pt x="330269" y="140487"/>
                  </a:cubicBezTo>
                  <a:cubicBezTo>
                    <a:pt x="329447" y="138022"/>
                    <a:pt x="328966" y="135417"/>
                    <a:pt x="327804" y="133093"/>
                  </a:cubicBezTo>
                  <a:cubicBezTo>
                    <a:pt x="326479" y="130444"/>
                    <a:pt x="324078" y="128406"/>
                    <a:pt x="322875" y="125699"/>
                  </a:cubicBezTo>
                  <a:cubicBezTo>
                    <a:pt x="313812" y="105308"/>
                    <a:pt x="323139" y="116106"/>
                    <a:pt x="313016" y="105981"/>
                  </a:cubicBezTo>
                  <a:lnTo>
                    <a:pt x="308087" y="91193"/>
                  </a:lnTo>
                  <a:cubicBezTo>
                    <a:pt x="305485" y="83386"/>
                    <a:pt x="306152" y="83228"/>
                    <a:pt x="300693" y="76405"/>
                  </a:cubicBezTo>
                  <a:cubicBezTo>
                    <a:pt x="299241" y="74590"/>
                    <a:pt x="297406" y="73119"/>
                    <a:pt x="295763" y="71476"/>
                  </a:cubicBezTo>
                  <a:cubicBezTo>
                    <a:pt x="288784" y="50532"/>
                    <a:pt x="298518" y="76068"/>
                    <a:pt x="288369" y="59152"/>
                  </a:cubicBezTo>
                  <a:cubicBezTo>
                    <a:pt x="287032" y="56924"/>
                    <a:pt x="287242" y="53986"/>
                    <a:pt x="285905" y="51758"/>
                  </a:cubicBezTo>
                  <a:cubicBezTo>
                    <a:pt x="284709" y="49765"/>
                    <a:pt x="282427" y="48644"/>
                    <a:pt x="280975" y="46829"/>
                  </a:cubicBezTo>
                  <a:cubicBezTo>
                    <a:pt x="279125" y="44516"/>
                    <a:pt x="277896" y="41748"/>
                    <a:pt x="276046" y="39435"/>
                  </a:cubicBezTo>
                  <a:cubicBezTo>
                    <a:pt x="274594" y="37620"/>
                    <a:pt x="272510" y="36364"/>
                    <a:pt x="271116" y="34505"/>
                  </a:cubicBezTo>
                  <a:cubicBezTo>
                    <a:pt x="249863" y="6167"/>
                    <a:pt x="271063" y="28546"/>
                    <a:pt x="253864" y="14788"/>
                  </a:cubicBezTo>
                  <a:cubicBezTo>
                    <a:pt x="252049" y="13336"/>
                    <a:pt x="251168" y="10497"/>
                    <a:pt x="248934" y="9859"/>
                  </a:cubicBezTo>
                  <a:cubicBezTo>
                    <a:pt x="244984" y="8731"/>
                    <a:pt x="253864" y="3697"/>
                    <a:pt x="251399" y="4929"/>
                  </a:cubicBezTo>
                  <a:close/>
                </a:path>
              </a:pathLst>
            </a:custGeom>
            <a:solidFill>
              <a:schemeClr val="accent2">
                <a:lumMod val="7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rot="20506914">
              <a:off x="2749964" y="1854601"/>
              <a:ext cx="347472" cy="283464"/>
            </a:xfrm>
            <a:custGeom>
              <a:avLst/>
              <a:gdLst>
                <a:gd name="connsiteX0" fmla="*/ 251399 w 340128"/>
                <a:gd name="connsiteY0" fmla="*/ 4929 h 263722"/>
                <a:gd name="connsiteX1" fmla="*/ 234146 w 340128"/>
                <a:gd name="connsiteY1" fmla="*/ 17253 h 263722"/>
                <a:gd name="connsiteX2" fmla="*/ 229217 w 340128"/>
                <a:gd name="connsiteY2" fmla="*/ 24647 h 263722"/>
                <a:gd name="connsiteX3" fmla="*/ 199640 w 340128"/>
                <a:gd name="connsiteY3" fmla="*/ 32041 h 263722"/>
                <a:gd name="connsiteX4" fmla="*/ 187317 w 340128"/>
                <a:gd name="connsiteY4" fmla="*/ 34505 h 263722"/>
                <a:gd name="connsiteX5" fmla="*/ 172529 w 340128"/>
                <a:gd name="connsiteY5" fmla="*/ 39435 h 263722"/>
                <a:gd name="connsiteX6" fmla="*/ 157741 w 340128"/>
                <a:gd name="connsiteY6" fmla="*/ 36970 h 263722"/>
                <a:gd name="connsiteX7" fmla="*/ 142952 w 340128"/>
                <a:gd name="connsiteY7" fmla="*/ 32041 h 263722"/>
                <a:gd name="connsiteX8" fmla="*/ 138023 w 340128"/>
                <a:gd name="connsiteY8" fmla="*/ 27111 h 263722"/>
                <a:gd name="connsiteX9" fmla="*/ 133094 w 340128"/>
                <a:gd name="connsiteY9" fmla="*/ 19717 h 263722"/>
                <a:gd name="connsiteX10" fmla="*/ 118306 w 340128"/>
                <a:gd name="connsiteY10" fmla="*/ 14788 h 263722"/>
                <a:gd name="connsiteX11" fmla="*/ 115841 w 340128"/>
                <a:gd name="connsiteY11" fmla="*/ 7394 h 263722"/>
                <a:gd name="connsiteX12" fmla="*/ 108447 w 340128"/>
                <a:gd name="connsiteY12" fmla="*/ 4929 h 263722"/>
                <a:gd name="connsiteX13" fmla="*/ 103517 w 340128"/>
                <a:gd name="connsiteY13" fmla="*/ 0 h 263722"/>
                <a:gd name="connsiteX14" fmla="*/ 61618 w 340128"/>
                <a:gd name="connsiteY14" fmla="*/ 2465 h 263722"/>
                <a:gd name="connsiteX15" fmla="*/ 54224 w 340128"/>
                <a:gd name="connsiteY15" fmla="*/ 4929 h 263722"/>
                <a:gd name="connsiteX16" fmla="*/ 34506 w 340128"/>
                <a:gd name="connsiteY16" fmla="*/ 19717 h 263722"/>
                <a:gd name="connsiteX17" fmla="*/ 24647 w 340128"/>
                <a:gd name="connsiteY17" fmla="*/ 29576 h 263722"/>
                <a:gd name="connsiteX18" fmla="*/ 12324 w 340128"/>
                <a:gd name="connsiteY18" fmla="*/ 39435 h 263722"/>
                <a:gd name="connsiteX19" fmla="*/ 9859 w 340128"/>
                <a:gd name="connsiteY19" fmla="*/ 46829 h 263722"/>
                <a:gd name="connsiteX20" fmla="*/ 0 w 340128"/>
                <a:gd name="connsiteY20" fmla="*/ 59152 h 263722"/>
                <a:gd name="connsiteX21" fmla="*/ 2465 w 340128"/>
                <a:gd name="connsiteY21" fmla="*/ 69011 h 263722"/>
                <a:gd name="connsiteX22" fmla="*/ 9859 w 340128"/>
                <a:gd name="connsiteY22" fmla="*/ 71476 h 263722"/>
                <a:gd name="connsiteX23" fmla="*/ 14789 w 340128"/>
                <a:gd name="connsiteY23" fmla="*/ 76405 h 263722"/>
                <a:gd name="connsiteX24" fmla="*/ 29577 w 340128"/>
                <a:gd name="connsiteY24" fmla="*/ 81335 h 263722"/>
                <a:gd name="connsiteX25" fmla="*/ 44365 w 340128"/>
                <a:gd name="connsiteY25" fmla="*/ 91193 h 263722"/>
                <a:gd name="connsiteX26" fmla="*/ 49294 w 340128"/>
                <a:gd name="connsiteY26" fmla="*/ 96123 h 263722"/>
                <a:gd name="connsiteX27" fmla="*/ 59153 w 340128"/>
                <a:gd name="connsiteY27" fmla="*/ 98587 h 263722"/>
                <a:gd name="connsiteX28" fmla="*/ 76406 w 340128"/>
                <a:gd name="connsiteY28" fmla="*/ 110911 h 263722"/>
                <a:gd name="connsiteX29" fmla="*/ 91194 w 340128"/>
                <a:gd name="connsiteY29" fmla="*/ 128164 h 263722"/>
                <a:gd name="connsiteX30" fmla="*/ 105982 w 340128"/>
                <a:gd name="connsiteY30" fmla="*/ 138022 h 263722"/>
                <a:gd name="connsiteX31" fmla="*/ 110912 w 340128"/>
                <a:gd name="connsiteY31" fmla="*/ 142952 h 263722"/>
                <a:gd name="connsiteX32" fmla="*/ 125700 w 340128"/>
                <a:gd name="connsiteY32" fmla="*/ 152811 h 263722"/>
                <a:gd name="connsiteX33" fmla="*/ 138023 w 340128"/>
                <a:gd name="connsiteY33" fmla="*/ 167599 h 263722"/>
                <a:gd name="connsiteX34" fmla="*/ 142952 w 340128"/>
                <a:gd name="connsiteY34" fmla="*/ 174993 h 263722"/>
                <a:gd name="connsiteX35" fmla="*/ 150347 w 340128"/>
                <a:gd name="connsiteY35" fmla="*/ 177458 h 263722"/>
                <a:gd name="connsiteX36" fmla="*/ 157741 w 340128"/>
                <a:gd name="connsiteY36" fmla="*/ 189781 h 263722"/>
                <a:gd name="connsiteX37" fmla="*/ 172529 w 340128"/>
                <a:gd name="connsiteY37" fmla="*/ 209498 h 263722"/>
                <a:gd name="connsiteX38" fmla="*/ 174993 w 340128"/>
                <a:gd name="connsiteY38" fmla="*/ 216893 h 263722"/>
                <a:gd name="connsiteX39" fmla="*/ 189782 w 340128"/>
                <a:gd name="connsiteY39" fmla="*/ 221822 h 263722"/>
                <a:gd name="connsiteX40" fmla="*/ 197176 w 340128"/>
                <a:gd name="connsiteY40" fmla="*/ 226751 h 263722"/>
                <a:gd name="connsiteX41" fmla="*/ 202105 w 340128"/>
                <a:gd name="connsiteY41" fmla="*/ 231681 h 263722"/>
                <a:gd name="connsiteX42" fmla="*/ 216893 w 340128"/>
                <a:gd name="connsiteY42" fmla="*/ 236610 h 263722"/>
                <a:gd name="connsiteX43" fmla="*/ 221823 w 340128"/>
                <a:gd name="connsiteY43" fmla="*/ 241539 h 263722"/>
                <a:gd name="connsiteX44" fmla="*/ 234146 w 340128"/>
                <a:gd name="connsiteY44" fmla="*/ 244004 h 263722"/>
                <a:gd name="connsiteX45" fmla="*/ 248934 w 340128"/>
                <a:gd name="connsiteY45" fmla="*/ 248934 h 263722"/>
                <a:gd name="connsiteX46" fmla="*/ 256328 w 340128"/>
                <a:gd name="connsiteY46" fmla="*/ 251398 h 263722"/>
                <a:gd name="connsiteX47" fmla="*/ 276046 w 340128"/>
                <a:gd name="connsiteY47" fmla="*/ 261257 h 263722"/>
                <a:gd name="connsiteX48" fmla="*/ 283440 w 340128"/>
                <a:gd name="connsiteY48" fmla="*/ 263722 h 263722"/>
                <a:gd name="connsiteX49" fmla="*/ 305622 w 340128"/>
                <a:gd name="connsiteY49" fmla="*/ 261257 h 263722"/>
                <a:gd name="connsiteX50" fmla="*/ 313016 w 340128"/>
                <a:gd name="connsiteY50" fmla="*/ 258792 h 263722"/>
                <a:gd name="connsiteX51" fmla="*/ 317945 w 340128"/>
                <a:gd name="connsiteY51" fmla="*/ 251398 h 263722"/>
                <a:gd name="connsiteX52" fmla="*/ 322875 w 340128"/>
                <a:gd name="connsiteY52" fmla="*/ 246469 h 263722"/>
                <a:gd name="connsiteX53" fmla="*/ 330269 w 340128"/>
                <a:gd name="connsiteY53" fmla="*/ 234145 h 263722"/>
                <a:gd name="connsiteX54" fmla="*/ 332734 w 340128"/>
                <a:gd name="connsiteY54" fmla="*/ 226751 h 263722"/>
                <a:gd name="connsiteX55" fmla="*/ 340128 w 340128"/>
                <a:gd name="connsiteY55" fmla="*/ 189781 h 263722"/>
                <a:gd name="connsiteX56" fmla="*/ 337663 w 340128"/>
                <a:gd name="connsiteY56" fmla="*/ 157740 h 263722"/>
                <a:gd name="connsiteX57" fmla="*/ 335198 w 340128"/>
                <a:gd name="connsiteY57" fmla="*/ 145417 h 263722"/>
                <a:gd name="connsiteX58" fmla="*/ 330269 w 340128"/>
                <a:gd name="connsiteY58" fmla="*/ 140487 h 263722"/>
                <a:gd name="connsiteX59" fmla="*/ 327804 w 340128"/>
                <a:gd name="connsiteY59" fmla="*/ 133093 h 263722"/>
                <a:gd name="connsiteX60" fmla="*/ 322875 w 340128"/>
                <a:gd name="connsiteY60" fmla="*/ 125699 h 263722"/>
                <a:gd name="connsiteX61" fmla="*/ 313016 w 340128"/>
                <a:gd name="connsiteY61" fmla="*/ 105981 h 263722"/>
                <a:gd name="connsiteX62" fmla="*/ 308087 w 340128"/>
                <a:gd name="connsiteY62" fmla="*/ 91193 h 263722"/>
                <a:gd name="connsiteX63" fmla="*/ 300693 w 340128"/>
                <a:gd name="connsiteY63" fmla="*/ 76405 h 263722"/>
                <a:gd name="connsiteX64" fmla="*/ 295763 w 340128"/>
                <a:gd name="connsiteY64" fmla="*/ 71476 h 263722"/>
                <a:gd name="connsiteX65" fmla="*/ 288369 w 340128"/>
                <a:gd name="connsiteY65" fmla="*/ 59152 h 263722"/>
                <a:gd name="connsiteX66" fmla="*/ 285905 w 340128"/>
                <a:gd name="connsiteY66" fmla="*/ 51758 h 263722"/>
                <a:gd name="connsiteX67" fmla="*/ 280975 w 340128"/>
                <a:gd name="connsiteY67" fmla="*/ 46829 h 263722"/>
                <a:gd name="connsiteX68" fmla="*/ 276046 w 340128"/>
                <a:gd name="connsiteY68" fmla="*/ 39435 h 263722"/>
                <a:gd name="connsiteX69" fmla="*/ 271116 w 340128"/>
                <a:gd name="connsiteY69" fmla="*/ 34505 h 263722"/>
                <a:gd name="connsiteX70" fmla="*/ 253864 w 340128"/>
                <a:gd name="connsiteY70" fmla="*/ 14788 h 263722"/>
                <a:gd name="connsiteX71" fmla="*/ 248934 w 340128"/>
                <a:gd name="connsiteY71" fmla="*/ 9859 h 263722"/>
                <a:gd name="connsiteX72" fmla="*/ 251399 w 340128"/>
                <a:gd name="connsiteY72" fmla="*/ 4929 h 26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40128" h="263722">
                  <a:moveTo>
                    <a:pt x="251399" y="4929"/>
                  </a:moveTo>
                  <a:cubicBezTo>
                    <a:pt x="248934" y="6161"/>
                    <a:pt x="239265" y="10853"/>
                    <a:pt x="234146" y="17253"/>
                  </a:cubicBezTo>
                  <a:cubicBezTo>
                    <a:pt x="232296" y="19566"/>
                    <a:pt x="231729" y="23077"/>
                    <a:pt x="229217" y="24647"/>
                  </a:cubicBezTo>
                  <a:cubicBezTo>
                    <a:pt x="221834" y="29261"/>
                    <a:pt x="207871" y="30545"/>
                    <a:pt x="199640" y="32041"/>
                  </a:cubicBezTo>
                  <a:cubicBezTo>
                    <a:pt x="195519" y="32790"/>
                    <a:pt x="191358" y="33403"/>
                    <a:pt x="187317" y="34505"/>
                  </a:cubicBezTo>
                  <a:cubicBezTo>
                    <a:pt x="182304" y="35872"/>
                    <a:pt x="172529" y="39435"/>
                    <a:pt x="172529" y="39435"/>
                  </a:cubicBezTo>
                  <a:cubicBezTo>
                    <a:pt x="167600" y="38613"/>
                    <a:pt x="162589" y="38182"/>
                    <a:pt x="157741" y="36970"/>
                  </a:cubicBezTo>
                  <a:cubicBezTo>
                    <a:pt x="152700" y="35710"/>
                    <a:pt x="142952" y="32041"/>
                    <a:pt x="142952" y="32041"/>
                  </a:cubicBezTo>
                  <a:cubicBezTo>
                    <a:pt x="141309" y="30398"/>
                    <a:pt x="139475" y="28926"/>
                    <a:pt x="138023" y="27111"/>
                  </a:cubicBezTo>
                  <a:cubicBezTo>
                    <a:pt x="136173" y="24798"/>
                    <a:pt x="135606" y="21287"/>
                    <a:pt x="133094" y="19717"/>
                  </a:cubicBezTo>
                  <a:cubicBezTo>
                    <a:pt x="128688" y="16963"/>
                    <a:pt x="118306" y="14788"/>
                    <a:pt x="118306" y="14788"/>
                  </a:cubicBezTo>
                  <a:cubicBezTo>
                    <a:pt x="117484" y="12323"/>
                    <a:pt x="117678" y="9231"/>
                    <a:pt x="115841" y="7394"/>
                  </a:cubicBezTo>
                  <a:cubicBezTo>
                    <a:pt x="114004" y="5557"/>
                    <a:pt x="110675" y="6266"/>
                    <a:pt x="108447" y="4929"/>
                  </a:cubicBezTo>
                  <a:cubicBezTo>
                    <a:pt x="106454" y="3733"/>
                    <a:pt x="105160" y="1643"/>
                    <a:pt x="103517" y="0"/>
                  </a:cubicBezTo>
                  <a:cubicBezTo>
                    <a:pt x="89551" y="822"/>
                    <a:pt x="75539" y="1073"/>
                    <a:pt x="61618" y="2465"/>
                  </a:cubicBezTo>
                  <a:cubicBezTo>
                    <a:pt x="59033" y="2723"/>
                    <a:pt x="56302" y="3370"/>
                    <a:pt x="54224" y="4929"/>
                  </a:cubicBezTo>
                  <a:cubicBezTo>
                    <a:pt x="31567" y="21921"/>
                    <a:pt x="51211" y="14150"/>
                    <a:pt x="34506" y="19717"/>
                  </a:cubicBezTo>
                  <a:cubicBezTo>
                    <a:pt x="31220" y="23003"/>
                    <a:pt x="28514" y="26998"/>
                    <a:pt x="24647" y="29576"/>
                  </a:cubicBezTo>
                  <a:cubicBezTo>
                    <a:pt x="15319" y="35794"/>
                    <a:pt x="19347" y="32410"/>
                    <a:pt x="12324" y="39435"/>
                  </a:cubicBezTo>
                  <a:cubicBezTo>
                    <a:pt x="11502" y="41900"/>
                    <a:pt x="11021" y="44505"/>
                    <a:pt x="9859" y="46829"/>
                  </a:cubicBezTo>
                  <a:cubicBezTo>
                    <a:pt x="6749" y="53049"/>
                    <a:pt x="4587" y="54566"/>
                    <a:pt x="0" y="59152"/>
                  </a:cubicBezTo>
                  <a:cubicBezTo>
                    <a:pt x="822" y="62438"/>
                    <a:pt x="349" y="66366"/>
                    <a:pt x="2465" y="69011"/>
                  </a:cubicBezTo>
                  <a:cubicBezTo>
                    <a:pt x="4088" y="71040"/>
                    <a:pt x="7631" y="70139"/>
                    <a:pt x="9859" y="71476"/>
                  </a:cubicBezTo>
                  <a:cubicBezTo>
                    <a:pt x="11852" y="72672"/>
                    <a:pt x="12711" y="75366"/>
                    <a:pt x="14789" y="76405"/>
                  </a:cubicBezTo>
                  <a:cubicBezTo>
                    <a:pt x="19436" y="78729"/>
                    <a:pt x="25254" y="78453"/>
                    <a:pt x="29577" y="81335"/>
                  </a:cubicBezTo>
                  <a:cubicBezTo>
                    <a:pt x="34506" y="84621"/>
                    <a:pt x="40176" y="87004"/>
                    <a:pt x="44365" y="91193"/>
                  </a:cubicBezTo>
                  <a:cubicBezTo>
                    <a:pt x="46008" y="92836"/>
                    <a:pt x="47216" y="95084"/>
                    <a:pt x="49294" y="96123"/>
                  </a:cubicBezTo>
                  <a:cubicBezTo>
                    <a:pt x="52324" y="97638"/>
                    <a:pt x="55867" y="97766"/>
                    <a:pt x="59153" y="98587"/>
                  </a:cubicBezTo>
                  <a:cubicBezTo>
                    <a:pt x="70849" y="110283"/>
                    <a:pt x="64603" y="106976"/>
                    <a:pt x="76406" y="110911"/>
                  </a:cubicBezTo>
                  <a:cubicBezTo>
                    <a:pt x="80866" y="117601"/>
                    <a:pt x="84022" y="123383"/>
                    <a:pt x="91194" y="128164"/>
                  </a:cubicBezTo>
                  <a:cubicBezTo>
                    <a:pt x="96123" y="131450"/>
                    <a:pt x="101793" y="133833"/>
                    <a:pt x="105982" y="138022"/>
                  </a:cubicBezTo>
                  <a:cubicBezTo>
                    <a:pt x="107625" y="139665"/>
                    <a:pt x="109053" y="141558"/>
                    <a:pt x="110912" y="142952"/>
                  </a:cubicBezTo>
                  <a:cubicBezTo>
                    <a:pt x="115651" y="146507"/>
                    <a:pt x="125700" y="152811"/>
                    <a:pt x="125700" y="152811"/>
                  </a:cubicBezTo>
                  <a:cubicBezTo>
                    <a:pt x="137938" y="171169"/>
                    <a:pt x="122209" y="148622"/>
                    <a:pt x="138023" y="167599"/>
                  </a:cubicBezTo>
                  <a:cubicBezTo>
                    <a:pt x="139919" y="169875"/>
                    <a:pt x="140639" y="173143"/>
                    <a:pt x="142952" y="174993"/>
                  </a:cubicBezTo>
                  <a:cubicBezTo>
                    <a:pt x="144981" y="176616"/>
                    <a:pt x="147882" y="176636"/>
                    <a:pt x="150347" y="177458"/>
                  </a:cubicBezTo>
                  <a:cubicBezTo>
                    <a:pt x="155059" y="191597"/>
                    <a:pt x="149620" y="178954"/>
                    <a:pt x="157741" y="189781"/>
                  </a:cubicBezTo>
                  <a:cubicBezTo>
                    <a:pt x="174463" y="212076"/>
                    <a:pt x="161223" y="198194"/>
                    <a:pt x="172529" y="209498"/>
                  </a:cubicBezTo>
                  <a:cubicBezTo>
                    <a:pt x="173350" y="211963"/>
                    <a:pt x="172879" y="215383"/>
                    <a:pt x="174993" y="216893"/>
                  </a:cubicBezTo>
                  <a:cubicBezTo>
                    <a:pt x="179221" y="219913"/>
                    <a:pt x="185458" y="218940"/>
                    <a:pt x="189782" y="221822"/>
                  </a:cubicBezTo>
                  <a:cubicBezTo>
                    <a:pt x="192247" y="223465"/>
                    <a:pt x="194863" y="224901"/>
                    <a:pt x="197176" y="226751"/>
                  </a:cubicBezTo>
                  <a:cubicBezTo>
                    <a:pt x="198991" y="228203"/>
                    <a:pt x="200027" y="230642"/>
                    <a:pt x="202105" y="231681"/>
                  </a:cubicBezTo>
                  <a:cubicBezTo>
                    <a:pt x="206752" y="234005"/>
                    <a:pt x="216893" y="236610"/>
                    <a:pt x="216893" y="236610"/>
                  </a:cubicBezTo>
                  <a:cubicBezTo>
                    <a:pt x="218536" y="238253"/>
                    <a:pt x="219687" y="240624"/>
                    <a:pt x="221823" y="241539"/>
                  </a:cubicBezTo>
                  <a:cubicBezTo>
                    <a:pt x="225673" y="243189"/>
                    <a:pt x="230105" y="242902"/>
                    <a:pt x="234146" y="244004"/>
                  </a:cubicBezTo>
                  <a:cubicBezTo>
                    <a:pt x="239159" y="245371"/>
                    <a:pt x="244005" y="247291"/>
                    <a:pt x="248934" y="248934"/>
                  </a:cubicBezTo>
                  <a:lnTo>
                    <a:pt x="256328" y="251398"/>
                  </a:lnTo>
                  <a:cubicBezTo>
                    <a:pt x="264932" y="260002"/>
                    <a:pt x="259053" y="255593"/>
                    <a:pt x="276046" y="261257"/>
                  </a:cubicBezTo>
                  <a:lnTo>
                    <a:pt x="283440" y="263722"/>
                  </a:lnTo>
                  <a:cubicBezTo>
                    <a:pt x="290834" y="262900"/>
                    <a:pt x="298284" y="262480"/>
                    <a:pt x="305622" y="261257"/>
                  </a:cubicBezTo>
                  <a:cubicBezTo>
                    <a:pt x="308185" y="260830"/>
                    <a:pt x="310987" y="260415"/>
                    <a:pt x="313016" y="258792"/>
                  </a:cubicBezTo>
                  <a:cubicBezTo>
                    <a:pt x="315329" y="256942"/>
                    <a:pt x="316095" y="253711"/>
                    <a:pt x="317945" y="251398"/>
                  </a:cubicBezTo>
                  <a:cubicBezTo>
                    <a:pt x="319397" y="249583"/>
                    <a:pt x="321232" y="248112"/>
                    <a:pt x="322875" y="246469"/>
                  </a:cubicBezTo>
                  <a:cubicBezTo>
                    <a:pt x="329858" y="225523"/>
                    <a:pt x="320119" y="251062"/>
                    <a:pt x="330269" y="234145"/>
                  </a:cubicBezTo>
                  <a:cubicBezTo>
                    <a:pt x="331606" y="231917"/>
                    <a:pt x="331912" y="229216"/>
                    <a:pt x="332734" y="226751"/>
                  </a:cubicBezTo>
                  <a:cubicBezTo>
                    <a:pt x="338090" y="194612"/>
                    <a:pt x="334502" y="206657"/>
                    <a:pt x="340128" y="189781"/>
                  </a:cubicBezTo>
                  <a:cubicBezTo>
                    <a:pt x="339306" y="179101"/>
                    <a:pt x="338846" y="168386"/>
                    <a:pt x="337663" y="157740"/>
                  </a:cubicBezTo>
                  <a:cubicBezTo>
                    <a:pt x="337200" y="153577"/>
                    <a:pt x="336848" y="149267"/>
                    <a:pt x="335198" y="145417"/>
                  </a:cubicBezTo>
                  <a:cubicBezTo>
                    <a:pt x="334283" y="143281"/>
                    <a:pt x="331912" y="142130"/>
                    <a:pt x="330269" y="140487"/>
                  </a:cubicBezTo>
                  <a:cubicBezTo>
                    <a:pt x="329447" y="138022"/>
                    <a:pt x="328966" y="135417"/>
                    <a:pt x="327804" y="133093"/>
                  </a:cubicBezTo>
                  <a:cubicBezTo>
                    <a:pt x="326479" y="130444"/>
                    <a:pt x="324078" y="128406"/>
                    <a:pt x="322875" y="125699"/>
                  </a:cubicBezTo>
                  <a:cubicBezTo>
                    <a:pt x="313812" y="105308"/>
                    <a:pt x="323139" y="116106"/>
                    <a:pt x="313016" y="105981"/>
                  </a:cubicBezTo>
                  <a:lnTo>
                    <a:pt x="308087" y="91193"/>
                  </a:lnTo>
                  <a:cubicBezTo>
                    <a:pt x="305485" y="83386"/>
                    <a:pt x="306152" y="83228"/>
                    <a:pt x="300693" y="76405"/>
                  </a:cubicBezTo>
                  <a:cubicBezTo>
                    <a:pt x="299241" y="74590"/>
                    <a:pt x="297406" y="73119"/>
                    <a:pt x="295763" y="71476"/>
                  </a:cubicBezTo>
                  <a:cubicBezTo>
                    <a:pt x="288784" y="50532"/>
                    <a:pt x="298518" y="76068"/>
                    <a:pt x="288369" y="59152"/>
                  </a:cubicBezTo>
                  <a:cubicBezTo>
                    <a:pt x="287032" y="56924"/>
                    <a:pt x="287242" y="53986"/>
                    <a:pt x="285905" y="51758"/>
                  </a:cubicBezTo>
                  <a:cubicBezTo>
                    <a:pt x="284709" y="49765"/>
                    <a:pt x="282427" y="48644"/>
                    <a:pt x="280975" y="46829"/>
                  </a:cubicBezTo>
                  <a:cubicBezTo>
                    <a:pt x="279125" y="44516"/>
                    <a:pt x="277896" y="41748"/>
                    <a:pt x="276046" y="39435"/>
                  </a:cubicBezTo>
                  <a:cubicBezTo>
                    <a:pt x="274594" y="37620"/>
                    <a:pt x="272510" y="36364"/>
                    <a:pt x="271116" y="34505"/>
                  </a:cubicBezTo>
                  <a:cubicBezTo>
                    <a:pt x="249863" y="6167"/>
                    <a:pt x="271063" y="28546"/>
                    <a:pt x="253864" y="14788"/>
                  </a:cubicBezTo>
                  <a:cubicBezTo>
                    <a:pt x="252049" y="13336"/>
                    <a:pt x="251168" y="10497"/>
                    <a:pt x="248934" y="9859"/>
                  </a:cubicBezTo>
                  <a:cubicBezTo>
                    <a:pt x="244984" y="8731"/>
                    <a:pt x="253864" y="3697"/>
                    <a:pt x="251399" y="4929"/>
                  </a:cubicBezTo>
                  <a:close/>
                </a:path>
              </a:pathLst>
            </a:custGeom>
            <a:solidFill>
              <a:schemeClr val="accent2">
                <a:lumMod val="7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545286">
              <a:off x="2465649" y="2370432"/>
              <a:ext cx="347472" cy="302093"/>
            </a:xfrm>
            <a:custGeom>
              <a:avLst/>
              <a:gdLst>
                <a:gd name="connsiteX0" fmla="*/ 251399 w 340128"/>
                <a:gd name="connsiteY0" fmla="*/ 4929 h 263722"/>
                <a:gd name="connsiteX1" fmla="*/ 234146 w 340128"/>
                <a:gd name="connsiteY1" fmla="*/ 17253 h 263722"/>
                <a:gd name="connsiteX2" fmla="*/ 229217 w 340128"/>
                <a:gd name="connsiteY2" fmla="*/ 24647 h 263722"/>
                <a:gd name="connsiteX3" fmla="*/ 199640 w 340128"/>
                <a:gd name="connsiteY3" fmla="*/ 32041 h 263722"/>
                <a:gd name="connsiteX4" fmla="*/ 187317 w 340128"/>
                <a:gd name="connsiteY4" fmla="*/ 34505 h 263722"/>
                <a:gd name="connsiteX5" fmla="*/ 172529 w 340128"/>
                <a:gd name="connsiteY5" fmla="*/ 39435 h 263722"/>
                <a:gd name="connsiteX6" fmla="*/ 157741 w 340128"/>
                <a:gd name="connsiteY6" fmla="*/ 36970 h 263722"/>
                <a:gd name="connsiteX7" fmla="*/ 142952 w 340128"/>
                <a:gd name="connsiteY7" fmla="*/ 32041 h 263722"/>
                <a:gd name="connsiteX8" fmla="*/ 138023 w 340128"/>
                <a:gd name="connsiteY8" fmla="*/ 27111 h 263722"/>
                <a:gd name="connsiteX9" fmla="*/ 133094 w 340128"/>
                <a:gd name="connsiteY9" fmla="*/ 19717 h 263722"/>
                <a:gd name="connsiteX10" fmla="*/ 118306 w 340128"/>
                <a:gd name="connsiteY10" fmla="*/ 14788 h 263722"/>
                <a:gd name="connsiteX11" fmla="*/ 115841 w 340128"/>
                <a:gd name="connsiteY11" fmla="*/ 7394 h 263722"/>
                <a:gd name="connsiteX12" fmla="*/ 108447 w 340128"/>
                <a:gd name="connsiteY12" fmla="*/ 4929 h 263722"/>
                <a:gd name="connsiteX13" fmla="*/ 103517 w 340128"/>
                <a:gd name="connsiteY13" fmla="*/ 0 h 263722"/>
                <a:gd name="connsiteX14" fmla="*/ 61618 w 340128"/>
                <a:gd name="connsiteY14" fmla="*/ 2465 h 263722"/>
                <a:gd name="connsiteX15" fmla="*/ 54224 w 340128"/>
                <a:gd name="connsiteY15" fmla="*/ 4929 h 263722"/>
                <a:gd name="connsiteX16" fmla="*/ 34506 w 340128"/>
                <a:gd name="connsiteY16" fmla="*/ 19717 h 263722"/>
                <a:gd name="connsiteX17" fmla="*/ 24647 w 340128"/>
                <a:gd name="connsiteY17" fmla="*/ 29576 h 263722"/>
                <a:gd name="connsiteX18" fmla="*/ 12324 w 340128"/>
                <a:gd name="connsiteY18" fmla="*/ 39435 h 263722"/>
                <a:gd name="connsiteX19" fmla="*/ 9859 w 340128"/>
                <a:gd name="connsiteY19" fmla="*/ 46829 h 263722"/>
                <a:gd name="connsiteX20" fmla="*/ 0 w 340128"/>
                <a:gd name="connsiteY20" fmla="*/ 59152 h 263722"/>
                <a:gd name="connsiteX21" fmla="*/ 2465 w 340128"/>
                <a:gd name="connsiteY21" fmla="*/ 69011 h 263722"/>
                <a:gd name="connsiteX22" fmla="*/ 9859 w 340128"/>
                <a:gd name="connsiteY22" fmla="*/ 71476 h 263722"/>
                <a:gd name="connsiteX23" fmla="*/ 14789 w 340128"/>
                <a:gd name="connsiteY23" fmla="*/ 76405 h 263722"/>
                <a:gd name="connsiteX24" fmla="*/ 29577 w 340128"/>
                <a:gd name="connsiteY24" fmla="*/ 81335 h 263722"/>
                <a:gd name="connsiteX25" fmla="*/ 44365 w 340128"/>
                <a:gd name="connsiteY25" fmla="*/ 91193 h 263722"/>
                <a:gd name="connsiteX26" fmla="*/ 49294 w 340128"/>
                <a:gd name="connsiteY26" fmla="*/ 96123 h 263722"/>
                <a:gd name="connsiteX27" fmla="*/ 59153 w 340128"/>
                <a:gd name="connsiteY27" fmla="*/ 98587 h 263722"/>
                <a:gd name="connsiteX28" fmla="*/ 76406 w 340128"/>
                <a:gd name="connsiteY28" fmla="*/ 110911 h 263722"/>
                <a:gd name="connsiteX29" fmla="*/ 91194 w 340128"/>
                <a:gd name="connsiteY29" fmla="*/ 128164 h 263722"/>
                <a:gd name="connsiteX30" fmla="*/ 105982 w 340128"/>
                <a:gd name="connsiteY30" fmla="*/ 138022 h 263722"/>
                <a:gd name="connsiteX31" fmla="*/ 110912 w 340128"/>
                <a:gd name="connsiteY31" fmla="*/ 142952 h 263722"/>
                <a:gd name="connsiteX32" fmla="*/ 125700 w 340128"/>
                <a:gd name="connsiteY32" fmla="*/ 152811 h 263722"/>
                <a:gd name="connsiteX33" fmla="*/ 138023 w 340128"/>
                <a:gd name="connsiteY33" fmla="*/ 167599 h 263722"/>
                <a:gd name="connsiteX34" fmla="*/ 142952 w 340128"/>
                <a:gd name="connsiteY34" fmla="*/ 174993 h 263722"/>
                <a:gd name="connsiteX35" fmla="*/ 150347 w 340128"/>
                <a:gd name="connsiteY35" fmla="*/ 177458 h 263722"/>
                <a:gd name="connsiteX36" fmla="*/ 157741 w 340128"/>
                <a:gd name="connsiteY36" fmla="*/ 189781 h 263722"/>
                <a:gd name="connsiteX37" fmla="*/ 172529 w 340128"/>
                <a:gd name="connsiteY37" fmla="*/ 209498 h 263722"/>
                <a:gd name="connsiteX38" fmla="*/ 174993 w 340128"/>
                <a:gd name="connsiteY38" fmla="*/ 216893 h 263722"/>
                <a:gd name="connsiteX39" fmla="*/ 189782 w 340128"/>
                <a:gd name="connsiteY39" fmla="*/ 221822 h 263722"/>
                <a:gd name="connsiteX40" fmla="*/ 197176 w 340128"/>
                <a:gd name="connsiteY40" fmla="*/ 226751 h 263722"/>
                <a:gd name="connsiteX41" fmla="*/ 202105 w 340128"/>
                <a:gd name="connsiteY41" fmla="*/ 231681 h 263722"/>
                <a:gd name="connsiteX42" fmla="*/ 216893 w 340128"/>
                <a:gd name="connsiteY42" fmla="*/ 236610 h 263722"/>
                <a:gd name="connsiteX43" fmla="*/ 221823 w 340128"/>
                <a:gd name="connsiteY43" fmla="*/ 241539 h 263722"/>
                <a:gd name="connsiteX44" fmla="*/ 234146 w 340128"/>
                <a:gd name="connsiteY44" fmla="*/ 244004 h 263722"/>
                <a:gd name="connsiteX45" fmla="*/ 248934 w 340128"/>
                <a:gd name="connsiteY45" fmla="*/ 248934 h 263722"/>
                <a:gd name="connsiteX46" fmla="*/ 256328 w 340128"/>
                <a:gd name="connsiteY46" fmla="*/ 251398 h 263722"/>
                <a:gd name="connsiteX47" fmla="*/ 276046 w 340128"/>
                <a:gd name="connsiteY47" fmla="*/ 261257 h 263722"/>
                <a:gd name="connsiteX48" fmla="*/ 283440 w 340128"/>
                <a:gd name="connsiteY48" fmla="*/ 263722 h 263722"/>
                <a:gd name="connsiteX49" fmla="*/ 305622 w 340128"/>
                <a:gd name="connsiteY49" fmla="*/ 261257 h 263722"/>
                <a:gd name="connsiteX50" fmla="*/ 313016 w 340128"/>
                <a:gd name="connsiteY50" fmla="*/ 258792 h 263722"/>
                <a:gd name="connsiteX51" fmla="*/ 317945 w 340128"/>
                <a:gd name="connsiteY51" fmla="*/ 251398 h 263722"/>
                <a:gd name="connsiteX52" fmla="*/ 322875 w 340128"/>
                <a:gd name="connsiteY52" fmla="*/ 246469 h 263722"/>
                <a:gd name="connsiteX53" fmla="*/ 330269 w 340128"/>
                <a:gd name="connsiteY53" fmla="*/ 234145 h 263722"/>
                <a:gd name="connsiteX54" fmla="*/ 332734 w 340128"/>
                <a:gd name="connsiteY54" fmla="*/ 226751 h 263722"/>
                <a:gd name="connsiteX55" fmla="*/ 340128 w 340128"/>
                <a:gd name="connsiteY55" fmla="*/ 189781 h 263722"/>
                <a:gd name="connsiteX56" fmla="*/ 337663 w 340128"/>
                <a:gd name="connsiteY56" fmla="*/ 157740 h 263722"/>
                <a:gd name="connsiteX57" fmla="*/ 335198 w 340128"/>
                <a:gd name="connsiteY57" fmla="*/ 145417 h 263722"/>
                <a:gd name="connsiteX58" fmla="*/ 330269 w 340128"/>
                <a:gd name="connsiteY58" fmla="*/ 140487 h 263722"/>
                <a:gd name="connsiteX59" fmla="*/ 327804 w 340128"/>
                <a:gd name="connsiteY59" fmla="*/ 133093 h 263722"/>
                <a:gd name="connsiteX60" fmla="*/ 322875 w 340128"/>
                <a:gd name="connsiteY60" fmla="*/ 125699 h 263722"/>
                <a:gd name="connsiteX61" fmla="*/ 313016 w 340128"/>
                <a:gd name="connsiteY61" fmla="*/ 105981 h 263722"/>
                <a:gd name="connsiteX62" fmla="*/ 308087 w 340128"/>
                <a:gd name="connsiteY62" fmla="*/ 91193 h 263722"/>
                <a:gd name="connsiteX63" fmla="*/ 300693 w 340128"/>
                <a:gd name="connsiteY63" fmla="*/ 76405 h 263722"/>
                <a:gd name="connsiteX64" fmla="*/ 295763 w 340128"/>
                <a:gd name="connsiteY64" fmla="*/ 71476 h 263722"/>
                <a:gd name="connsiteX65" fmla="*/ 288369 w 340128"/>
                <a:gd name="connsiteY65" fmla="*/ 59152 h 263722"/>
                <a:gd name="connsiteX66" fmla="*/ 285905 w 340128"/>
                <a:gd name="connsiteY66" fmla="*/ 51758 h 263722"/>
                <a:gd name="connsiteX67" fmla="*/ 280975 w 340128"/>
                <a:gd name="connsiteY67" fmla="*/ 46829 h 263722"/>
                <a:gd name="connsiteX68" fmla="*/ 276046 w 340128"/>
                <a:gd name="connsiteY68" fmla="*/ 39435 h 263722"/>
                <a:gd name="connsiteX69" fmla="*/ 271116 w 340128"/>
                <a:gd name="connsiteY69" fmla="*/ 34505 h 263722"/>
                <a:gd name="connsiteX70" fmla="*/ 253864 w 340128"/>
                <a:gd name="connsiteY70" fmla="*/ 14788 h 263722"/>
                <a:gd name="connsiteX71" fmla="*/ 248934 w 340128"/>
                <a:gd name="connsiteY71" fmla="*/ 9859 h 263722"/>
                <a:gd name="connsiteX72" fmla="*/ 251399 w 340128"/>
                <a:gd name="connsiteY72" fmla="*/ 4929 h 26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40128" h="263722">
                  <a:moveTo>
                    <a:pt x="251399" y="4929"/>
                  </a:moveTo>
                  <a:cubicBezTo>
                    <a:pt x="248934" y="6161"/>
                    <a:pt x="239265" y="10853"/>
                    <a:pt x="234146" y="17253"/>
                  </a:cubicBezTo>
                  <a:cubicBezTo>
                    <a:pt x="232296" y="19566"/>
                    <a:pt x="231729" y="23077"/>
                    <a:pt x="229217" y="24647"/>
                  </a:cubicBezTo>
                  <a:cubicBezTo>
                    <a:pt x="221834" y="29261"/>
                    <a:pt x="207871" y="30545"/>
                    <a:pt x="199640" y="32041"/>
                  </a:cubicBezTo>
                  <a:cubicBezTo>
                    <a:pt x="195519" y="32790"/>
                    <a:pt x="191358" y="33403"/>
                    <a:pt x="187317" y="34505"/>
                  </a:cubicBezTo>
                  <a:cubicBezTo>
                    <a:pt x="182304" y="35872"/>
                    <a:pt x="172529" y="39435"/>
                    <a:pt x="172529" y="39435"/>
                  </a:cubicBezTo>
                  <a:cubicBezTo>
                    <a:pt x="167600" y="38613"/>
                    <a:pt x="162589" y="38182"/>
                    <a:pt x="157741" y="36970"/>
                  </a:cubicBezTo>
                  <a:cubicBezTo>
                    <a:pt x="152700" y="35710"/>
                    <a:pt x="142952" y="32041"/>
                    <a:pt x="142952" y="32041"/>
                  </a:cubicBezTo>
                  <a:cubicBezTo>
                    <a:pt x="141309" y="30398"/>
                    <a:pt x="139475" y="28926"/>
                    <a:pt x="138023" y="27111"/>
                  </a:cubicBezTo>
                  <a:cubicBezTo>
                    <a:pt x="136173" y="24798"/>
                    <a:pt x="135606" y="21287"/>
                    <a:pt x="133094" y="19717"/>
                  </a:cubicBezTo>
                  <a:cubicBezTo>
                    <a:pt x="128688" y="16963"/>
                    <a:pt x="118306" y="14788"/>
                    <a:pt x="118306" y="14788"/>
                  </a:cubicBezTo>
                  <a:cubicBezTo>
                    <a:pt x="117484" y="12323"/>
                    <a:pt x="117678" y="9231"/>
                    <a:pt x="115841" y="7394"/>
                  </a:cubicBezTo>
                  <a:cubicBezTo>
                    <a:pt x="114004" y="5557"/>
                    <a:pt x="110675" y="6266"/>
                    <a:pt x="108447" y="4929"/>
                  </a:cubicBezTo>
                  <a:cubicBezTo>
                    <a:pt x="106454" y="3733"/>
                    <a:pt x="105160" y="1643"/>
                    <a:pt x="103517" y="0"/>
                  </a:cubicBezTo>
                  <a:cubicBezTo>
                    <a:pt x="89551" y="822"/>
                    <a:pt x="75539" y="1073"/>
                    <a:pt x="61618" y="2465"/>
                  </a:cubicBezTo>
                  <a:cubicBezTo>
                    <a:pt x="59033" y="2723"/>
                    <a:pt x="56302" y="3370"/>
                    <a:pt x="54224" y="4929"/>
                  </a:cubicBezTo>
                  <a:cubicBezTo>
                    <a:pt x="31567" y="21921"/>
                    <a:pt x="51211" y="14150"/>
                    <a:pt x="34506" y="19717"/>
                  </a:cubicBezTo>
                  <a:cubicBezTo>
                    <a:pt x="31220" y="23003"/>
                    <a:pt x="28514" y="26998"/>
                    <a:pt x="24647" y="29576"/>
                  </a:cubicBezTo>
                  <a:cubicBezTo>
                    <a:pt x="15319" y="35794"/>
                    <a:pt x="19347" y="32410"/>
                    <a:pt x="12324" y="39435"/>
                  </a:cubicBezTo>
                  <a:cubicBezTo>
                    <a:pt x="11502" y="41900"/>
                    <a:pt x="11021" y="44505"/>
                    <a:pt x="9859" y="46829"/>
                  </a:cubicBezTo>
                  <a:cubicBezTo>
                    <a:pt x="6749" y="53049"/>
                    <a:pt x="4587" y="54566"/>
                    <a:pt x="0" y="59152"/>
                  </a:cubicBezTo>
                  <a:cubicBezTo>
                    <a:pt x="822" y="62438"/>
                    <a:pt x="349" y="66366"/>
                    <a:pt x="2465" y="69011"/>
                  </a:cubicBezTo>
                  <a:cubicBezTo>
                    <a:pt x="4088" y="71040"/>
                    <a:pt x="7631" y="70139"/>
                    <a:pt x="9859" y="71476"/>
                  </a:cubicBezTo>
                  <a:cubicBezTo>
                    <a:pt x="11852" y="72672"/>
                    <a:pt x="12711" y="75366"/>
                    <a:pt x="14789" y="76405"/>
                  </a:cubicBezTo>
                  <a:cubicBezTo>
                    <a:pt x="19436" y="78729"/>
                    <a:pt x="25254" y="78453"/>
                    <a:pt x="29577" y="81335"/>
                  </a:cubicBezTo>
                  <a:cubicBezTo>
                    <a:pt x="34506" y="84621"/>
                    <a:pt x="40176" y="87004"/>
                    <a:pt x="44365" y="91193"/>
                  </a:cubicBezTo>
                  <a:cubicBezTo>
                    <a:pt x="46008" y="92836"/>
                    <a:pt x="47216" y="95084"/>
                    <a:pt x="49294" y="96123"/>
                  </a:cubicBezTo>
                  <a:cubicBezTo>
                    <a:pt x="52324" y="97638"/>
                    <a:pt x="55867" y="97766"/>
                    <a:pt x="59153" y="98587"/>
                  </a:cubicBezTo>
                  <a:cubicBezTo>
                    <a:pt x="70849" y="110283"/>
                    <a:pt x="64603" y="106976"/>
                    <a:pt x="76406" y="110911"/>
                  </a:cubicBezTo>
                  <a:cubicBezTo>
                    <a:pt x="80866" y="117601"/>
                    <a:pt x="84022" y="123383"/>
                    <a:pt x="91194" y="128164"/>
                  </a:cubicBezTo>
                  <a:cubicBezTo>
                    <a:pt x="96123" y="131450"/>
                    <a:pt x="101793" y="133833"/>
                    <a:pt x="105982" y="138022"/>
                  </a:cubicBezTo>
                  <a:cubicBezTo>
                    <a:pt x="107625" y="139665"/>
                    <a:pt x="109053" y="141558"/>
                    <a:pt x="110912" y="142952"/>
                  </a:cubicBezTo>
                  <a:cubicBezTo>
                    <a:pt x="115651" y="146507"/>
                    <a:pt x="125700" y="152811"/>
                    <a:pt x="125700" y="152811"/>
                  </a:cubicBezTo>
                  <a:cubicBezTo>
                    <a:pt x="137938" y="171169"/>
                    <a:pt x="122209" y="148622"/>
                    <a:pt x="138023" y="167599"/>
                  </a:cubicBezTo>
                  <a:cubicBezTo>
                    <a:pt x="139919" y="169875"/>
                    <a:pt x="140639" y="173143"/>
                    <a:pt x="142952" y="174993"/>
                  </a:cubicBezTo>
                  <a:cubicBezTo>
                    <a:pt x="144981" y="176616"/>
                    <a:pt x="147882" y="176636"/>
                    <a:pt x="150347" y="177458"/>
                  </a:cubicBezTo>
                  <a:cubicBezTo>
                    <a:pt x="155059" y="191597"/>
                    <a:pt x="149620" y="178954"/>
                    <a:pt x="157741" y="189781"/>
                  </a:cubicBezTo>
                  <a:cubicBezTo>
                    <a:pt x="174463" y="212076"/>
                    <a:pt x="161223" y="198194"/>
                    <a:pt x="172529" y="209498"/>
                  </a:cubicBezTo>
                  <a:cubicBezTo>
                    <a:pt x="173350" y="211963"/>
                    <a:pt x="172879" y="215383"/>
                    <a:pt x="174993" y="216893"/>
                  </a:cubicBezTo>
                  <a:cubicBezTo>
                    <a:pt x="179221" y="219913"/>
                    <a:pt x="185458" y="218940"/>
                    <a:pt x="189782" y="221822"/>
                  </a:cubicBezTo>
                  <a:cubicBezTo>
                    <a:pt x="192247" y="223465"/>
                    <a:pt x="194863" y="224901"/>
                    <a:pt x="197176" y="226751"/>
                  </a:cubicBezTo>
                  <a:cubicBezTo>
                    <a:pt x="198991" y="228203"/>
                    <a:pt x="200027" y="230642"/>
                    <a:pt x="202105" y="231681"/>
                  </a:cubicBezTo>
                  <a:cubicBezTo>
                    <a:pt x="206752" y="234005"/>
                    <a:pt x="216893" y="236610"/>
                    <a:pt x="216893" y="236610"/>
                  </a:cubicBezTo>
                  <a:cubicBezTo>
                    <a:pt x="218536" y="238253"/>
                    <a:pt x="219687" y="240624"/>
                    <a:pt x="221823" y="241539"/>
                  </a:cubicBezTo>
                  <a:cubicBezTo>
                    <a:pt x="225673" y="243189"/>
                    <a:pt x="230105" y="242902"/>
                    <a:pt x="234146" y="244004"/>
                  </a:cubicBezTo>
                  <a:cubicBezTo>
                    <a:pt x="239159" y="245371"/>
                    <a:pt x="244005" y="247291"/>
                    <a:pt x="248934" y="248934"/>
                  </a:cubicBezTo>
                  <a:lnTo>
                    <a:pt x="256328" y="251398"/>
                  </a:lnTo>
                  <a:cubicBezTo>
                    <a:pt x="264932" y="260002"/>
                    <a:pt x="259053" y="255593"/>
                    <a:pt x="276046" y="261257"/>
                  </a:cubicBezTo>
                  <a:lnTo>
                    <a:pt x="283440" y="263722"/>
                  </a:lnTo>
                  <a:cubicBezTo>
                    <a:pt x="290834" y="262900"/>
                    <a:pt x="298284" y="262480"/>
                    <a:pt x="305622" y="261257"/>
                  </a:cubicBezTo>
                  <a:cubicBezTo>
                    <a:pt x="308185" y="260830"/>
                    <a:pt x="310987" y="260415"/>
                    <a:pt x="313016" y="258792"/>
                  </a:cubicBezTo>
                  <a:cubicBezTo>
                    <a:pt x="315329" y="256942"/>
                    <a:pt x="316095" y="253711"/>
                    <a:pt x="317945" y="251398"/>
                  </a:cubicBezTo>
                  <a:cubicBezTo>
                    <a:pt x="319397" y="249583"/>
                    <a:pt x="321232" y="248112"/>
                    <a:pt x="322875" y="246469"/>
                  </a:cubicBezTo>
                  <a:cubicBezTo>
                    <a:pt x="329858" y="225523"/>
                    <a:pt x="320119" y="251062"/>
                    <a:pt x="330269" y="234145"/>
                  </a:cubicBezTo>
                  <a:cubicBezTo>
                    <a:pt x="331606" y="231917"/>
                    <a:pt x="331912" y="229216"/>
                    <a:pt x="332734" y="226751"/>
                  </a:cubicBezTo>
                  <a:cubicBezTo>
                    <a:pt x="338090" y="194612"/>
                    <a:pt x="334502" y="206657"/>
                    <a:pt x="340128" y="189781"/>
                  </a:cubicBezTo>
                  <a:cubicBezTo>
                    <a:pt x="339306" y="179101"/>
                    <a:pt x="338846" y="168386"/>
                    <a:pt x="337663" y="157740"/>
                  </a:cubicBezTo>
                  <a:cubicBezTo>
                    <a:pt x="337200" y="153577"/>
                    <a:pt x="336848" y="149267"/>
                    <a:pt x="335198" y="145417"/>
                  </a:cubicBezTo>
                  <a:cubicBezTo>
                    <a:pt x="334283" y="143281"/>
                    <a:pt x="331912" y="142130"/>
                    <a:pt x="330269" y="140487"/>
                  </a:cubicBezTo>
                  <a:cubicBezTo>
                    <a:pt x="329447" y="138022"/>
                    <a:pt x="328966" y="135417"/>
                    <a:pt x="327804" y="133093"/>
                  </a:cubicBezTo>
                  <a:cubicBezTo>
                    <a:pt x="326479" y="130444"/>
                    <a:pt x="324078" y="128406"/>
                    <a:pt x="322875" y="125699"/>
                  </a:cubicBezTo>
                  <a:cubicBezTo>
                    <a:pt x="313812" y="105308"/>
                    <a:pt x="323139" y="116106"/>
                    <a:pt x="313016" y="105981"/>
                  </a:cubicBezTo>
                  <a:lnTo>
                    <a:pt x="308087" y="91193"/>
                  </a:lnTo>
                  <a:cubicBezTo>
                    <a:pt x="305485" y="83386"/>
                    <a:pt x="306152" y="83228"/>
                    <a:pt x="300693" y="76405"/>
                  </a:cubicBezTo>
                  <a:cubicBezTo>
                    <a:pt x="299241" y="74590"/>
                    <a:pt x="297406" y="73119"/>
                    <a:pt x="295763" y="71476"/>
                  </a:cubicBezTo>
                  <a:cubicBezTo>
                    <a:pt x="288784" y="50532"/>
                    <a:pt x="298518" y="76068"/>
                    <a:pt x="288369" y="59152"/>
                  </a:cubicBezTo>
                  <a:cubicBezTo>
                    <a:pt x="287032" y="56924"/>
                    <a:pt x="287242" y="53986"/>
                    <a:pt x="285905" y="51758"/>
                  </a:cubicBezTo>
                  <a:cubicBezTo>
                    <a:pt x="284709" y="49765"/>
                    <a:pt x="282427" y="48644"/>
                    <a:pt x="280975" y="46829"/>
                  </a:cubicBezTo>
                  <a:cubicBezTo>
                    <a:pt x="279125" y="44516"/>
                    <a:pt x="277896" y="41748"/>
                    <a:pt x="276046" y="39435"/>
                  </a:cubicBezTo>
                  <a:cubicBezTo>
                    <a:pt x="274594" y="37620"/>
                    <a:pt x="272510" y="36364"/>
                    <a:pt x="271116" y="34505"/>
                  </a:cubicBezTo>
                  <a:cubicBezTo>
                    <a:pt x="249863" y="6167"/>
                    <a:pt x="271063" y="28546"/>
                    <a:pt x="253864" y="14788"/>
                  </a:cubicBezTo>
                  <a:cubicBezTo>
                    <a:pt x="252049" y="13336"/>
                    <a:pt x="251168" y="10497"/>
                    <a:pt x="248934" y="9859"/>
                  </a:cubicBezTo>
                  <a:cubicBezTo>
                    <a:pt x="244984" y="8731"/>
                    <a:pt x="253864" y="3697"/>
                    <a:pt x="251399" y="4929"/>
                  </a:cubicBezTo>
                  <a:close/>
                </a:path>
              </a:pathLst>
            </a:custGeom>
            <a:solidFill>
              <a:schemeClr val="accent2">
                <a:lumMod val="7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rot="19942523">
              <a:off x="3424944" y="2450656"/>
              <a:ext cx="347472" cy="295082"/>
            </a:xfrm>
            <a:custGeom>
              <a:avLst/>
              <a:gdLst>
                <a:gd name="connsiteX0" fmla="*/ 251399 w 340128"/>
                <a:gd name="connsiteY0" fmla="*/ 4929 h 263722"/>
                <a:gd name="connsiteX1" fmla="*/ 234146 w 340128"/>
                <a:gd name="connsiteY1" fmla="*/ 17253 h 263722"/>
                <a:gd name="connsiteX2" fmla="*/ 229217 w 340128"/>
                <a:gd name="connsiteY2" fmla="*/ 24647 h 263722"/>
                <a:gd name="connsiteX3" fmla="*/ 199640 w 340128"/>
                <a:gd name="connsiteY3" fmla="*/ 32041 h 263722"/>
                <a:gd name="connsiteX4" fmla="*/ 187317 w 340128"/>
                <a:gd name="connsiteY4" fmla="*/ 34505 h 263722"/>
                <a:gd name="connsiteX5" fmla="*/ 172529 w 340128"/>
                <a:gd name="connsiteY5" fmla="*/ 39435 h 263722"/>
                <a:gd name="connsiteX6" fmla="*/ 157741 w 340128"/>
                <a:gd name="connsiteY6" fmla="*/ 36970 h 263722"/>
                <a:gd name="connsiteX7" fmla="*/ 142952 w 340128"/>
                <a:gd name="connsiteY7" fmla="*/ 32041 h 263722"/>
                <a:gd name="connsiteX8" fmla="*/ 138023 w 340128"/>
                <a:gd name="connsiteY8" fmla="*/ 27111 h 263722"/>
                <a:gd name="connsiteX9" fmla="*/ 133094 w 340128"/>
                <a:gd name="connsiteY9" fmla="*/ 19717 h 263722"/>
                <a:gd name="connsiteX10" fmla="*/ 118306 w 340128"/>
                <a:gd name="connsiteY10" fmla="*/ 14788 h 263722"/>
                <a:gd name="connsiteX11" fmla="*/ 115841 w 340128"/>
                <a:gd name="connsiteY11" fmla="*/ 7394 h 263722"/>
                <a:gd name="connsiteX12" fmla="*/ 108447 w 340128"/>
                <a:gd name="connsiteY12" fmla="*/ 4929 h 263722"/>
                <a:gd name="connsiteX13" fmla="*/ 103517 w 340128"/>
                <a:gd name="connsiteY13" fmla="*/ 0 h 263722"/>
                <a:gd name="connsiteX14" fmla="*/ 61618 w 340128"/>
                <a:gd name="connsiteY14" fmla="*/ 2465 h 263722"/>
                <a:gd name="connsiteX15" fmla="*/ 54224 w 340128"/>
                <a:gd name="connsiteY15" fmla="*/ 4929 h 263722"/>
                <a:gd name="connsiteX16" fmla="*/ 34506 w 340128"/>
                <a:gd name="connsiteY16" fmla="*/ 19717 h 263722"/>
                <a:gd name="connsiteX17" fmla="*/ 24647 w 340128"/>
                <a:gd name="connsiteY17" fmla="*/ 29576 h 263722"/>
                <a:gd name="connsiteX18" fmla="*/ 12324 w 340128"/>
                <a:gd name="connsiteY18" fmla="*/ 39435 h 263722"/>
                <a:gd name="connsiteX19" fmla="*/ 9859 w 340128"/>
                <a:gd name="connsiteY19" fmla="*/ 46829 h 263722"/>
                <a:gd name="connsiteX20" fmla="*/ 0 w 340128"/>
                <a:gd name="connsiteY20" fmla="*/ 59152 h 263722"/>
                <a:gd name="connsiteX21" fmla="*/ 2465 w 340128"/>
                <a:gd name="connsiteY21" fmla="*/ 69011 h 263722"/>
                <a:gd name="connsiteX22" fmla="*/ 9859 w 340128"/>
                <a:gd name="connsiteY22" fmla="*/ 71476 h 263722"/>
                <a:gd name="connsiteX23" fmla="*/ 14789 w 340128"/>
                <a:gd name="connsiteY23" fmla="*/ 76405 h 263722"/>
                <a:gd name="connsiteX24" fmla="*/ 29577 w 340128"/>
                <a:gd name="connsiteY24" fmla="*/ 81335 h 263722"/>
                <a:gd name="connsiteX25" fmla="*/ 44365 w 340128"/>
                <a:gd name="connsiteY25" fmla="*/ 91193 h 263722"/>
                <a:gd name="connsiteX26" fmla="*/ 49294 w 340128"/>
                <a:gd name="connsiteY26" fmla="*/ 96123 h 263722"/>
                <a:gd name="connsiteX27" fmla="*/ 59153 w 340128"/>
                <a:gd name="connsiteY27" fmla="*/ 98587 h 263722"/>
                <a:gd name="connsiteX28" fmla="*/ 76406 w 340128"/>
                <a:gd name="connsiteY28" fmla="*/ 110911 h 263722"/>
                <a:gd name="connsiteX29" fmla="*/ 91194 w 340128"/>
                <a:gd name="connsiteY29" fmla="*/ 128164 h 263722"/>
                <a:gd name="connsiteX30" fmla="*/ 105982 w 340128"/>
                <a:gd name="connsiteY30" fmla="*/ 138022 h 263722"/>
                <a:gd name="connsiteX31" fmla="*/ 110912 w 340128"/>
                <a:gd name="connsiteY31" fmla="*/ 142952 h 263722"/>
                <a:gd name="connsiteX32" fmla="*/ 125700 w 340128"/>
                <a:gd name="connsiteY32" fmla="*/ 152811 h 263722"/>
                <a:gd name="connsiteX33" fmla="*/ 138023 w 340128"/>
                <a:gd name="connsiteY33" fmla="*/ 167599 h 263722"/>
                <a:gd name="connsiteX34" fmla="*/ 142952 w 340128"/>
                <a:gd name="connsiteY34" fmla="*/ 174993 h 263722"/>
                <a:gd name="connsiteX35" fmla="*/ 150347 w 340128"/>
                <a:gd name="connsiteY35" fmla="*/ 177458 h 263722"/>
                <a:gd name="connsiteX36" fmla="*/ 157741 w 340128"/>
                <a:gd name="connsiteY36" fmla="*/ 189781 h 263722"/>
                <a:gd name="connsiteX37" fmla="*/ 172529 w 340128"/>
                <a:gd name="connsiteY37" fmla="*/ 209498 h 263722"/>
                <a:gd name="connsiteX38" fmla="*/ 174993 w 340128"/>
                <a:gd name="connsiteY38" fmla="*/ 216893 h 263722"/>
                <a:gd name="connsiteX39" fmla="*/ 189782 w 340128"/>
                <a:gd name="connsiteY39" fmla="*/ 221822 h 263722"/>
                <a:gd name="connsiteX40" fmla="*/ 197176 w 340128"/>
                <a:gd name="connsiteY40" fmla="*/ 226751 h 263722"/>
                <a:gd name="connsiteX41" fmla="*/ 202105 w 340128"/>
                <a:gd name="connsiteY41" fmla="*/ 231681 h 263722"/>
                <a:gd name="connsiteX42" fmla="*/ 216893 w 340128"/>
                <a:gd name="connsiteY42" fmla="*/ 236610 h 263722"/>
                <a:gd name="connsiteX43" fmla="*/ 221823 w 340128"/>
                <a:gd name="connsiteY43" fmla="*/ 241539 h 263722"/>
                <a:gd name="connsiteX44" fmla="*/ 234146 w 340128"/>
                <a:gd name="connsiteY44" fmla="*/ 244004 h 263722"/>
                <a:gd name="connsiteX45" fmla="*/ 248934 w 340128"/>
                <a:gd name="connsiteY45" fmla="*/ 248934 h 263722"/>
                <a:gd name="connsiteX46" fmla="*/ 256328 w 340128"/>
                <a:gd name="connsiteY46" fmla="*/ 251398 h 263722"/>
                <a:gd name="connsiteX47" fmla="*/ 276046 w 340128"/>
                <a:gd name="connsiteY47" fmla="*/ 261257 h 263722"/>
                <a:gd name="connsiteX48" fmla="*/ 283440 w 340128"/>
                <a:gd name="connsiteY48" fmla="*/ 263722 h 263722"/>
                <a:gd name="connsiteX49" fmla="*/ 305622 w 340128"/>
                <a:gd name="connsiteY49" fmla="*/ 261257 h 263722"/>
                <a:gd name="connsiteX50" fmla="*/ 313016 w 340128"/>
                <a:gd name="connsiteY50" fmla="*/ 258792 h 263722"/>
                <a:gd name="connsiteX51" fmla="*/ 317945 w 340128"/>
                <a:gd name="connsiteY51" fmla="*/ 251398 h 263722"/>
                <a:gd name="connsiteX52" fmla="*/ 322875 w 340128"/>
                <a:gd name="connsiteY52" fmla="*/ 246469 h 263722"/>
                <a:gd name="connsiteX53" fmla="*/ 330269 w 340128"/>
                <a:gd name="connsiteY53" fmla="*/ 234145 h 263722"/>
                <a:gd name="connsiteX54" fmla="*/ 332734 w 340128"/>
                <a:gd name="connsiteY54" fmla="*/ 226751 h 263722"/>
                <a:gd name="connsiteX55" fmla="*/ 340128 w 340128"/>
                <a:gd name="connsiteY55" fmla="*/ 189781 h 263722"/>
                <a:gd name="connsiteX56" fmla="*/ 337663 w 340128"/>
                <a:gd name="connsiteY56" fmla="*/ 157740 h 263722"/>
                <a:gd name="connsiteX57" fmla="*/ 335198 w 340128"/>
                <a:gd name="connsiteY57" fmla="*/ 145417 h 263722"/>
                <a:gd name="connsiteX58" fmla="*/ 330269 w 340128"/>
                <a:gd name="connsiteY58" fmla="*/ 140487 h 263722"/>
                <a:gd name="connsiteX59" fmla="*/ 327804 w 340128"/>
                <a:gd name="connsiteY59" fmla="*/ 133093 h 263722"/>
                <a:gd name="connsiteX60" fmla="*/ 322875 w 340128"/>
                <a:gd name="connsiteY60" fmla="*/ 125699 h 263722"/>
                <a:gd name="connsiteX61" fmla="*/ 313016 w 340128"/>
                <a:gd name="connsiteY61" fmla="*/ 105981 h 263722"/>
                <a:gd name="connsiteX62" fmla="*/ 308087 w 340128"/>
                <a:gd name="connsiteY62" fmla="*/ 91193 h 263722"/>
                <a:gd name="connsiteX63" fmla="*/ 300693 w 340128"/>
                <a:gd name="connsiteY63" fmla="*/ 76405 h 263722"/>
                <a:gd name="connsiteX64" fmla="*/ 295763 w 340128"/>
                <a:gd name="connsiteY64" fmla="*/ 71476 h 263722"/>
                <a:gd name="connsiteX65" fmla="*/ 288369 w 340128"/>
                <a:gd name="connsiteY65" fmla="*/ 59152 h 263722"/>
                <a:gd name="connsiteX66" fmla="*/ 285905 w 340128"/>
                <a:gd name="connsiteY66" fmla="*/ 51758 h 263722"/>
                <a:gd name="connsiteX67" fmla="*/ 280975 w 340128"/>
                <a:gd name="connsiteY67" fmla="*/ 46829 h 263722"/>
                <a:gd name="connsiteX68" fmla="*/ 276046 w 340128"/>
                <a:gd name="connsiteY68" fmla="*/ 39435 h 263722"/>
                <a:gd name="connsiteX69" fmla="*/ 271116 w 340128"/>
                <a:gd name="connsiteY69" fmla="*/ 34505 h 263722"/>
                <a:gd name="connsiteX70" fmla="*/ 253864 w 340128"/>
                <a:gd name="connsiteY70" fmla="*/ 14788 h 263722"/>
                <a:gd name="connsiteX71" fmla="*/ 248934 w 340128"/>
                <a:gd name="connsiteY71" fmla="*/ 9859 h 263722"/>
                <a:gd name="connsiteX72" fmla="*/ 251399 w 340128"/>
                <a:gd name="connsiteY72" fmla="*/ 4929 h 26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40128" h="263722">
                  <a:moveTo>
                    <a:pt x="251399" y="4929"/>
                  </a:moveTo>
                  <a:cubicBezTo>
                    <a:pt x="248934" y="6161"/>
                    <a:pt x="239265" y="10853"/>
                    <a:pt x="234146" y="17253"/>
                  </a:cubicBezTo>
                  <a:cubicBezTo>
                    <a:pt x="232296" y="19566"/>
                    <a:pt x="231729" y="23077"/>
                    <a:pt x="229217" y="24647"/>
                  </a:cubicBezTo>
                  <a:cubicBezTo>
                    <a:pt x="221834" y="29261"/>
                    <a:pt x="207871" y="30545"/>
                    <a:pt x="199640" y="32041"/>
                  </a:cubicBezTo>
                  <a:cubicBezTo>
                    <a:pt x="195519" y="32790"/>
                    <a:pt x="191358" y="33403"/>
                    <a:pt x="187317" y="34505"/>
                  </a:cubicBezTo>
                  <a:cubicBezTo>
                    <a:pt x="182304" y="35872"/>
                    <a:pt x="172529" y="39435"/>
                    <a:pt x="172529" y="39435"/>
                  </a:cubicBezTo>
                  <a:cubicBezTo>
                    <a:pt x="167600" y="38613"/>
                    <a:pt x="162589" y="38182"/>
                    <a:pt x="157741" y="36970"/>
                  </a:cubicBezTo>
                  <a:cubicBezTo>
                    <a:pt x="152700" y="35710"/>
                    <a:pt x="142952" y="32041"/>
                    <a:pt x="142952" y="32041"/>
                  </a:cubicBezTo>
                  <a:cubicBezTo>
                    <a:pt x="141309" y="30398"/>
                    <a:pt x="139475" y="28926"/>
                    <a:pt x="138023" y="27111"/>
                  </a:cubicBezTo>
                  <a:cubicBezTo>
                    <a:pt x="136173" y="24798"/>
                    <a:pt x="135606" y="21287"/>
                    <a:pt x="133094" y="19717"/>
                  </a:cubicBezTo>
                  <a:cubicBezTo>
                    <a:pt x="128688" y="16963"/>
                    <a:pt x="118306" y="14788"/>
                    <a:pt x="118306" y="14788"/>
                  </a:cubicBezTo>
                  <a:cubicBezTo>
                    <a:pt x="117484" y="12323"/>
                    <a:pt x="117678" y="9231"/>
                    <a:pt x="115841" y="7394"/>
                  </a:cubicBezTo>
                  <a:cubicBezTo>
                    <a:pt x="114004" y="5557"/>
                    <a:pt x="110675" y="6266"/>
                    <a:pt x="108447" y="4929"/>
                  </a:cubicBezTo>
                  <a:cubicBezTo>
                    <a:pt x="106454" y="3733"/>
                    <a:pt x="105160" y="1643"/>
                    <a:pt x="103517" y="0"/>
                  </a:cubicBezTo>
                  <a:cubicBezTo>
                    <a:pt x="89551" y="822"/>
                    <a:pt x="75539" y="1073"/>
                    <a:pt x="61618" y="2465"/>
                  </a:cubicBezTo>
                  <a:cubicBezTo>
                    <a:pt x="59033" y="2723"/>
                    <a:pt x="56302" y="3370"/>
                    <a:pt x="54224" y="4929"/>
                  </a:cubicBezTo>
                  <a:cubicBezTo>
                    <a:pt x="31567" y="21921"/>
                    <a:pt x="51211" y="14150"/>
                    <a:pt x="34506" y="19717"/>
                  </a:cubicBezTo>
                  <a:cubicBezTo>
                    <a:pt x="31220" y="23003"/>
                    <a:pt x="28514" y="26998"/>
                    <a:pt x="24647" y="29576"/>
                  </a:cubicBezTo>
                  <a:cubicBezTo>
                    <a:pt x="15319" y="35794"/>
                    <a:pt x="19347" y="32410"/>
                    <a:pt x="12324" y="39435"/>
                  </a:cubicBezTo>
                  <a:cubicBezTo>
                    <a:pt x="11502" y="41900"/>
                    <a:pt x="11021" y="44505"/>
                    <a:pt x="9859" y="46829"/>
                  </a:cubicBezTo>
                  <a:cubicBezTo>
                    <a:pt x="6749" y="53049"/>
                    <a:pt x="4587" y="54566"/>
                    <a:pt x="0" y="59152"/>
                  </a:cubicBezTo>
                  <a:cubicBezTo>
                    <a:pt x="822" y="62438"/>
                    <a:pt x="349" y="66366"/>
                    <a:pt x="2465" y="69011"/>
                  </a:cubicBezTo>
                  <a:cubicBezTo>
                    <a:pt x="4088" y="71040"/>
                    <a:pt x="7631" y="70139"/>
                    <a:pt x="9859" y="71476"/>
                  </a:cubicBezTo>
                  <a:cubicBezTo>
                    <a:pt x="11852" y="72672"/>
                    <a:pt x="12711" y="75366"/>
                    <a:pt x="14789" y="76405"/>
                  </a:cubicBezTo>
                  <a:cubicBezTo>
                    <a:pt x="19436" y="78729"/>
                    <a:pt x="25254" y="78453"/>
                    <a:pt x="29577" y="81335"/>
                  </a:cubicBezTo>
                  <a:cubicBezTo>
                    <a:pt x="34506" y="84621"/>
                    <a:pt x="40176" y="87004"/>
                    <a:pt x="44365" y="91193"/>
                  </a:cubicBezTo>
                  <a:cubicBezTo>
                    <a:pt x="46008" y="92836"/>
                    <a:pt x="47216" y="95084"/>
                    <a:pt x="49294" y="96123"/>
                  </a:cubicBezTo>
                  <a:cubicBezTo>
                    <a:pt x="52324" y="97638"/>
                    <a:pt x="55867" y="97766"/>
                    <a:pt x="59153" y="98587"/>
                  </a:cubicBezTo>
                  <a:cubicBezTo>
                    <a:pt x="70849" y="110283"/>
                    <a:pt x="64603" y="106976"/>
                    <a:pt x="76406" y="110911"/>
                  </a:cubicBezTo>
                  <a:cubicBezTo>
                    <a:pt x="80866" y="117601"/>
                    <a:pt x="84022" y="123383"/>
                    <a:pt x="91194" y="128164"/>
                  </a:cubicBezTo>
                  <a:cubicBezTo>
                    <a:pt x="96123" y="131450"/>
                    <a:pt x="101793" y="133833"/>
                    <a:pt x="105982" y="138022"/>
                  </a:cubicBezTo>
                  <a:cubicBezTo>
                    <a:pt x="107625" y="139665"/>
                    <a:pt x="109053" y="141558"/>
                    <a:pt x="110912" y="142952"/>
                  </a:cubicBezTo>
                  <a:cubicBezTo>
                    <a:pt x="115651" y="146507"/>
                    <a:pt x="125700" y="152811"/>
                    <a:pt x="125700" y="152811"/>
                  </a:cubicBezTo>
                  <a:cubicBezTo>
                    <a:pt x="137938" y="171169"/>
                    <a:pt x="122209" y="148622"/>
                    <a:pt x="138023" y="167599"/>
                  </a:cubicBezTo>
                  <a:cubicBezTo>
                    <a:pt x="139919" y="169875"/>
                    <a:pt x="140639" y="173143"/>
                    <a:pt x="142952" y="174993"/>
                  </a:cubicBezTo>
                  <a:cubicBezTo>
                    <a:pt x="144981" y="176616"/>
                    <a:pt x="147882" y="176636"/>
                    <a:pt x="150347" y="177458"/>
                  </a:cubicBezTo>
                  <a:cubicBezTo>
                    <a:pt x="155059" y="191597"/>
                    <a:pt x="149620" y="178954"/>
                    <a:pt x="157741" y="189781"/>
                  </a:cubicBezTo>
                  <a:cubicBezTo>
                    <a:pt x="174463" y="212076"/>
                    <a:pt x="161223" y="198194"/>
                    <a:pt x="172529" y="209498"/>
                  </a:cubicBezTo>
                  <a:cubicBezTo>
                    <a:pt x="173350" y="211963"/>
                    <a:pt x="172879" y="215383"/>
                    <a:pt x="174993" y="216893"/>
                  </a:cubicBezTo>
                  <a:cubicBezTo>
                    <a:pt x="179221" y="219913"/>
                    <a:pt x="185458" y="218940"/>
                    <a:pt x="189782" y="221822"/>
                  </a:cubicBezTo>
                  <a:cubicBezTo>
                    <a:pt x="192247" y="223465"/>
                    <a:pt x="194863" y="224901"/>
                    <a:pt x="197176" y="226751"/>
                  </a:cubicBezTo>
                  <a:cubicBezTo>
                    <a:pt x="198991" y="228203"/>
                    <a:pt x="200027" y="230642"/>
                    <a:pt x="202105" y="231681"/>
                  </a:cubicBezTo>
                  <a:cubicBezTo>
                    <a:pt x="206752" y="234005"/>
                    <a:pt x="216893" y="236610"/>
                    <a:pt x="216893" y="236610"/>
                  </a:cubicBezTo>
                  <a:cubicBezTo>
                    <a:pt x="218536" y="238253"/>
                    <a:pt x="219687" y="240624"/>
                    <a:pt x="221823" y="241539"/>
                  </a:cubicBezTo>
                  <a:cubicBezTo>
                    <a:pt x="225673" y="243189"/>
                    <a:pt x="230105" y="242902"/>
                    <a:pt x="234146" y="244004"/>
                  </a:cubicBezTo>
                  <a:cubicBezTo>
                    <a:pt x="239159" y="245371"/>
                    <a:pt x="244005" y="247291"/>
                    <a:pt x="248934" y="248934"/>
                  </a:cubicBezTo>
                  <a:lnTo>
                    <a:pt x="256328" y="251398"/>
                  </a:lnTo>
                  <a:cubicBezTo>
                    <a:pt x="264932" y="260002"/>
                    <a:pt x="259053" y="255593"/>
                    <a:pt x="276046" y="261257"/>
                  </a:cubicBezTo>
                  <a:lnTo>
                    <a:pt x="283440" y="263722"/>
                  </a:lnTo>
                  <a:cubicBezTo>
                    <a:pt x="290834" y="262900"/>
                    <a:pt x="298284" y="262480"/>
                    <a:pt x="305622" y="261257"/>
                  </a:cubicBezTo>
                  <a:cubicBezTo>
                    <a:pt x="308185" y="260830"/>
                    <a:pt x="310987" y="260415"/>
                    <a:pt x="313016" y="258792"/>
                  </a:cubicBezTo>
                  <a:cubicBezTo>
                    <a:pt x="315329" y="256942"/>
                    <a:pt x="316095" y="253711"/>
                    <a:pt x="317945" y="251398"/>
                  </a:cubicBezTo>
                  <a:cubicBezTo>
                    <a:pt x="319397" y="249583"/>
                    <a:pt x="321232" y="248112"/>
                    <a:pt x="322875" y="246469"/>
                  </a:cubicBezTo>
                  <a:cubicBezTo>
                    <a:pt x="329858" y="225523"/>
                    <a:pt x="320119" y="251062"/>
                    <a:pt x="330269" y="234145"/>
                  </a:cubicBezTo>
                  <a:cubicBezTo>
                    <a:pt x="331606" y="231917"/>
                    <a:pt x="331912" y="229216"/>
                    <a:pt x="332734" y="226751"/>
                  </a:cubicBezTo>
                  <a:cubicBezTo>
                    <a:pt x="338090" y="194612"/>
                    <a:pt x="334502" y="206657"/>
                    <a:pt x="340128" y="189781"/>
                  </a:cubicBezTo>
                  <a:cubicBezTo>
                    <a:pt x="339306" y="179101"/>
                    <a:pt x="338846" y="168386"/>
                    <a:pt x="337663" y="157740"/>
                  </a:cubicBezTo>
                  <a:cubicBezTo>
                    <a:pt x="337200" y="153577"/>
                    <a:pt x="336848" y="149267"/>
                    <a:pt x="335198" y="145417"/>
                  </a:cubicBezTo>
                  <a:cubicBezTo>
                    <a:pt x="334283" y="143281"/>
                    <a:pt x="331912" y="142130"/>
                    <a:pt x="330269" y="140487"/>
                  </a:cubicBezTo>
                  <a:cubicBezTo>
                    <a:pt x="329447" y="138022"/>
                    <a:pt x="328966" y="135417"/>
                    <a:pt x="327804" y="133093"/>
                  </a:cubicBezTo>
                  <a:cubicBezTo>
                    <a:pt x="326479" y="130444"/>
                    <a:pt x="324078" y="128406"/>
                    <a:pt x="322875" y="125699"/>
                  </a:cubicBezTo>
                  <a:cubicBezTo>
                    <a:pt x="313812" y="105308"/>
                    <a:pt x="323139" y="116106"/>
                    <a:pt x="313016" y="105981"/>
                  </a:cubicBezTo>
                  <a:lnTo>
                    <a:pt x="308087" y="91193"/>
                  </a:lnTo>
                  <a:cubicBezTo>
                    <a:pt x="305485" y="83386"/>
                    <a:pt x="306152" y="83228"/>
                    <a:pt x="300693" y="76405"/>
                  </a:cubicBezTo>
                  <a:cubicBezTo>
                    <a:pt x="299241" y="74590"/>
                    <a:pt x="297406" y="73119"/>
                    <a:pt x="295763" y="71476"/>
                  </a:cubicBezTo>
                  <a:cubicBezTo>
                    <a:pt x="288784" y="50532"/>
                    <a:pt x="298518" y="76068"/>
                    <a:pt x="288369" y="59152"/>
                  </a:cubicBezTo>
                  <a:cubicBezTo>
                    <a:pt x="287032" y="56924"/>
                    <a:pt x="287242" y="53986"/>
                    <a:pt x="285905" y="51758"/>
                  </a:cubicBezTo>
                  <a:cubicBezTo>
                    <a:pt x="284709" y="49765"/>
                    <a:pt x="282427" y="48644"/>
                    <a:pt x="280975" y="46829"/>
                  </a:cubicBezTo>
                  <a:cubicBezTo>
                    <a:pt x="279125" y="44516"/>
                    <a:pt x="277896" y="41748"/>
                    <a:pt x="276046" y="39435"/>
                  </a:cubicBezTo>
                  <a:cubicBezTo>
                    <a:pt x="274594" y="37620"/>
                    <a:pt x="272510" y="36364"/>
                    <a:pt x="271116" y="34505"/>
                  </a:cubicBezTo>
                  <a:cubicBezTo>
                    <a:pt x="249863" y="6167"/>
                    <a:pt x="271063" y="28546"/>
                    <a:pt x="253864" y="14788"/>
                  </a:cubicBezTo>
                  <a:cubicBezTo>
                    <a:pt x="252049" y="13336"/>
                    <a:pt x="251168" y="10497"/>
                    <a:pt x="248934" y="9859"/>
                  </a:cubicBezTo>
                  <a:cubicBezTo>
                    <a:pt x="244984" y="8731"/>
                    <a:pt x="253864" y="3697"/>
                    <a:pt x="251399" y="4929"/>
                  </a:cubicBezTo>
                  <a:close/>
                </a:path>
              </a:pathLst>
            </a:custGeom>
            <a:solidFill>
              <a:schemeClr val="accent2">
                <a:lumMod val="7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1394668" y="1905408"/>
              <a:ext cx="727327" cy="709830"/>
            </a:xfrm>
            <a:custGeom>
              <a:avLst/>
              <a:gdLst>
                <a:gd name="connsiteX0" fmla="*/ 138023 w 727327"/>
                <a:gd name="connsiteY0" fmla="*/ 36970 h 709830"/>
                <a:gd name="connsiteX1" fmla="*/ 150347 w 727327"/>
                <a:gd name="connsiteY1" fmla="*/ 39435 h 709830"/>
                <a:gd name="connsiteX2" fmla="*/ 165135 w 727327"/>
                <a:gd name="connsiteY2" fmla="*/ 49293 h 709830"/>
                <a:gd name="connsiteX3" fmla="*/ 179923 w 727327"/>
                <a:gd name="connsiteY3" fmla="*/ 54223 h 709830"/>
                <a:gd name="connsiteX4" fmla="*/ 187317 w 727327"/>
                <a:gd name="connsiteY4" fmla="*/ 56688 h 709830"/>
                <a:gd name="connsiteX5" fmla="*/ 192246 w 727327"/>
                <a:gd name="connsiteY5" fmla="*/ 64082 h 709830"/>
                <a:gd name="connsiteX6" fmla="*/ 202105 w 727327"/>
                <a:gd name="connsiteY6" fmla="*/ 66546 h 709830"/>
                <a:gd name="connsiteX7" fmla="*/ 209499 w 727327"/>
                <a:gd name="connsiteY7" fmla="*/ 69011 h 709830"/>
                <a:gd name="connsiteX8" fmla="*/ 224287 w 727327"/>
                <a:gd name="connsiteY8" fmla="*/ 71476 h 709830"/>
                <a:gd name="connsiteX9" fmla="*/ 241540 w 727327"/>
                <a:gd name="connsiteY9" fmla="*/ 76405 h 709830"/>
                <a:gd name="connsiteX10" fmla="*/ 273581 w 727327"/>
                <a:gd name="connsiteY10" fmla="*/ 73940 h 709830"/>
                <a:gd name="connsiteX11" fmla="*/ 280975 w 727327"/>
                <a:gd name="connsiteY11" fmla="*/ 71476 h 709830"/>
                <a:gd name="connsiteX12" fmla="*/ 293299 w 727327"/>
                <a:gd name="connsiteY12" fmla="*/ 61617 h 709830"/>
                <a:gd name="connsiteX13" fmla="*/ 300693 w 727327"/>
                <a:gd name="connsiteY13" fmla="*/ 59152 h 709830"/>
                <a:gd name="connsiteX14" fmla="*/ 315481 w 727327"/>
                <a:gd name="connsiteY14" fmla="*/ 49293 h 709830"/>
                <a:gd name="connsiteX15" fmla="*/ 320410 w 727327"/>
                <a:gd name="connsiteY15" fmla="*/ 41899 h 709830"/>
                <a:gd name="connsiteX16" fmla="*/ 327804 w 727327"/>
                <a:gd name="connsiteY16" fmla="*/ 39435 h 709830"/>
                <a:gd name="connsiteX17" fmla="*/ 330269 w 727327"/>
                <a:gd name="connsiteY17" fmla="*/ 32041 h 709830"/>
                <a:gd name="connsiteX18" fmla="*/ 345057 w 727327"/>
                <a:gd name="connsiteY18" fmla="*/ 24647 h 709830"/>
                <a:gd name="connsiteX19" fmla="*/ 364775 w 727327"/>
                <a:gd name="connsiteY19" fmla="*/ 14788 h 709830"/>
                <a:gd name="connsiteX20" fmla="*/ 386957 w 727327"/>
                <a:gd name="connsiteY20" fmla="*/ 7394 h 709830"/>
                <a:gd name="connsiteX21" fmla="*/ 401745 w 727327"/>
                <a:gd name="connsiteY21" fmla="*/ 2464 h 709830"/>
                <a:gd name="connsiteX22" fmla="*/ 409139 w 727327"/>
                <a:gd name="connsiteY22" fmla="*/ 0 h 709830"/>
                <a:gd name="connsiteX23" fmla="*/ 492938 w 727327"/>
                <a:gd name="connsiteY23" fmla="*/ 2464 h 709830"/>
                <a:gd name="connsiteX24" fmla="*/ 507727 w 727327"/>
                <a:gd name="connsiteY24" fmla="*/ 7394 h 709830"/>
                <a:gd name="connsiteX25" fmla="*/ 515121 w 727327"/>
                <a:gd name="connsiteY25" fmla="*/ 9858 h 709830"/>
                <a:gd name="connsiteX26" fmla="*/ 522515 w 727327"/>
                <a:gd name="connsiteY26" fmla="*/ 14788 h 709830"/>
                <a:gd name="connsiteX27" fmla="*/ 529909 w 727327"/>
                <a:gd name="connsiteY27" fmla="*/ 17252 h 709830"/>
                <a:gd name="connsiteX28" fmla="*/ 534838 w 727327"/>
                <a:gd name="connsiteY28" fmla="*/ 22182 h 709830"/>
                <a:gd name="connsiteX29" fmla="*/ 549626 w 727327"/>
                <a:gd name="connsiteY29" fmla="*/ 27111 h 709830"/>
                <a:gd name="connsiteX30" fmla="*/ 559485 w 727327"/>
                <a:gd name="connsiteY30" fmla="*/ 39435 h 709830"/>
                <a:gd name="connsiteX31" fmla="*/ 571809 w 727327"/>
                <a:gd name="connsiteY31" fmla="*/ 51758 h 709830"/>
                <a:gd name="connsiteX32" fmla="*/ 586597 w 727327"/>
                <a:gd name="connsiteY32" fmla="*/ 71476 h 709830"/>
                <a:gd name="connsiteX33" fmla="*/ 589061 w 727327"/>
                <a:gd name="connsiteY33" fmla="*/ 78870 h 709830"/>
                <a:gd name="connsiteX34" fmla="*/ 593991 w 727327"/>
                <a:gd name="connsiteY34" fmla="*/ 83799 h 709830"/>
                <a:gd name="connsiteX35" fmla="*/ 598920 w 727327"/>
                <a:gd name="connsiteY35" fmla="*/ 91193 h 709830"/>
                <a:gd name="connsiteX36" fmla="*/ 606314 w 727327"/>
                <a:gd name="connsiteY36" fmla="*/ 123234 h 709830"/>
                <a:gd name="connsiteX37" fmla="*/ 608779 w 727327"/>
                <a:gd name="connsiteY37" fmla="*/ 130628 h 709830"/>
                <a:gd name="connsiteX38" fmla="*/ 613708 w 727327"/>
                <a:gd name="connsiteY38" fmla="*/ 135558 h 709830"/>
                <a:gd name="connsiteX39" fmla="*/ 618638 w 727327"/>
                <a:gd name="connsiteY39" fmla="*/ 150346 h 709830"/>
                <a:gd name="connsiteX40" fmla="*/ 633426 w 727327"/>
                <a:gd name="connsiteY40" fmla="*/ 155275 h 709830"/>
                <a:gd name="connsiteX41" fmla="*/ 645749 w 727327"/>
                <a:gd name="connsiteY41" fmla="*/ 165134 h 709830"/>
                <a:gd name="connsiteX42" fmla="*/ 663002 w 727327"/>
                <a:gd name="connsiteY42" fmla="*/ 177457 h 709830"/>
                <a:gd name="connsiteX43" fmla="*/ 680255 w 727327"/>
                <a:gd name="connsiteY43" fmla="*/ 189781 h 709830"/>
                <a:gd name="connsiteX44" fmla="*/ 690114 w 727327"/>
                <a:gd name="connsiteY44" fmla="*/ 202104 h 709830"/>
                <a:gd name="connsiteX45" fmla="*/ 692578 w 727327"/>
                <a:gd name="connsiteY45" fmla="*/ 209498 h 709830"/>
                <a:gd name="connsiteX46" fmla="*/ 704902 w 727327"/>
                <a:gd name="connsiteY46" fmla="*/ 219357 h 709830"/>
                <a:gd name="connsiteX47" fmla="*/ 707367 w 727327"/>
                <a:gd name="connsiteY47" fmla="*/ 226751 h 709830"/>
                <a:gd name="connsiteX48" fmla="*/ 714761 w 727327"/>
                <a:gd name="connsiteY48" fmla="*/ 231680 h 709830"/>
                <a:gd name="connsiteX49" fmla="*/ 719690 w 727327"/>
                <a:gd name="connsiteY49" fmla="*/ 236610 h 709830"/>
                <a:gd name="connsiteX50" fmla="*/ 722155 w 727327"/>
                <a:gd name="connsiteY50" fmla="*/ 315480 h 709830"/>
                <a:gd name="connsiteX51" fmla="*/ 717225 w 727327"/>
                <a:gd name="connsiteY51" fmla="*/ 320409 h 709830"/>
                <a:gd name="connsiteX52" fmla="*/ 709831 w 727327"/>
                <a:gd name="connsiteY52" fmla="*/ 332733 h 709830"/>
                <a:gd name="connsiteX53" fmla="*/ 702437 w 727327"/>
                <a:gd name="connsiteY53" fmla="*/ 345056 h 709830"/>
                <a:gd name="connsiteX54" fmla="*/ 695043 w 727327"/>
                <a:gd name="connsiteY54" fmla="*/ 357380 h 709830"/>
                <a:gd name="connsiteX55" fmla="*/ 690114 w 727327"/>
                <a:gd name="connsiteY55" fmla="*/ 364774 h 709830"/>
                <a:gd name="connsiteX56" fmla="*/ 680255 w 727327"/>
                <a:gd name="connsiteY56" fmla="*/ 374633 h 709830"/>
                <a:gd name="connsiteX57" fmla="*/ 677790 w 727327"/>
                <a:gd name="connsiteY57" fmla="*/ 382027 h 709830"/>
                <a:gd name="connsiteX58" fmla="*/ 670396 w 727327"/>
                <a:gd name="connsiteY58" fmla="*/ 384491 h 709830"/>
                <a:gd name="connsiteX59" fmla="*/ 665467 w 727327"/>
                <a:gd name="connsiteY59" fmla="*/ 389421 h 709830"/>
                <a:gd name="connsiteX60" fmla="*/ 650679 w 727327"/>
                <a:gd name="connsiteY60" fmla="*/ 396815 h 709830"/>
                <a:gd name="connsiteX61" fmla="*/ 645749 w 727327"/>
                <a:gd name="connsiteY61" fmla="*/ 401744 h 709830"/>
                <a:gd name="connsiteX62" fmla="*/ 630961 w 727327"/>
                <a:gd name="connsiteY62" fmla="*/ 406673 h 709830"/>
                <a:gd name="connsiteX63" fmla="*/ 626032 w 727327"/>
                <a:gd name="connsiteY63" fmla="*/ 411603 h 709830"/>
                <a:gd name="connsiteX64" fmla="*/ 611244 w 727327"/>
                <a:gd name="connsiteY64" fmla="*/ 416532 h 709830"/>
                <a:gd name="connsiteX65" fmla="*/ 598920 w 727327"/>
                <a:gd name="connsiteY65" fmla="*/ 423926 h 709830"/>
                <a:gd name="connsiteX66" fmla="*/ 593991 w 727327"/>
                <a:gd name="connsiteY66" fmla="*/ 428856 h 709830"/>
                <a:gd name="connsiteX67" fmla="*/ 589061 w 727327"/>
                <a:gd name="connsiteY67" fmla="*/ 443644 h 709830"/>
                <a:gd name="connsiteX68" fmla="*/ 596455 w 727327"/>
                <a:gd name="connsiteY68" fmla="*/ 483079 h 709830"/>
                <a:gd name="connsiteX69" fmla="*/ 598920 w 727327"/>
                <a:gd name="connsiteY69" fmla="*/ 490473 h 709830"/>
                <a:gd name="connsiteX70" fmla="*/ 608779 w 727327"/>
                <a:gd name="connsiteY70" fmla="*/ 500332 h 709830"/>
                <a:gd name="connsiteX71" fmla="*/ 618638 w 727327"/>
                <a:gd name="connsiteY71" fmla="*/ 512655 h 709830"/>
                <a:gd name="connsiteX72" fmla="*/ 621102 w 727327"/>
                <a:gd name="connsiteY72" fmla="*/ 520049 h 709830"/>
                <a:gd name="connsiteX73" fmla="*/ 626032 w 727327"/>
                <a:gd name="connsiteY73" fmla="*/ 524979 h 709830"/>
                <a:gd name="connsiteX74" fmla="*/ 635891 w 727327"/>
                <a:gd name="connsiteY74" fmla="*/ 537302 h 709830"/>
                <a:gd name="connsiteX75" fmla="*/ 638355 w 727327"/>
                <a:gd name="connsiteY75" fmla="*/ 544696 h 709830"/>
                <a:gd name="connsiteX76" fmla="*/ 653143 w 727327"/>
                <a:gd name="connsiteY76" fmla="*/ 564414 h 709830"/>
                <a:gd name="connsiteX77" fmla="*/ 655608 w 727327"/>
                <a:gd name="connsiteY77" fmla="*/ 571808 h 709830"/>
                <a:gd name="connsiteX78" fmla="*/ 665467 w 727327"/>
                <a:gd name="connsiteY78" fmla="*/ 584131 h 709830"/>
                <a:gd name="connsiteX79" fmla="*/ 667931 w 727327"/>
                <a:gd name="connsiteY79" fmla="*/ 591525 h 709830"/>
                <a:gd name="connsiteX80" fmla="*/ 680255 w 727327"/>
                <a:gd name="connsiteY80" fmla="*/ 598919 h 709830"/>
                <a:gd name="connsiteX81" fmla="*/ 685184 w 727327"/>
                <a:gd name="connsiteY81" fmla="*/ 613707 h 709830"/>
                <a:gd name="connsiteX82" fmla="*/ 687649 w 727327"/>
                <a:gd name="connsiteY82" fmla="*/ 621102 h 709830"/>
                <a:gd name="connsiteX83" fmla="*/ 692578 w 727327"/>
                <a:gd name="connsiteY83" fmla="*/ 628496 h 709830"/>
                <a:gd name="connsiteX84" fmla="*/ 697508 w 727327"/>
                <a:gd name="connsiteY84" fmla="*/ 643284 h 709830"/>
                <a:gd name="connsiteX85" fmla="*/ 699972 w 727327"/>
                <a:gd name="connsiteY85" fmla="*/ 650678 h 709830"/>
                <a:gd name="connsiteX86" fmla="*/ 704902 w 727327"/>
                <a:gd name="connsiteY86" fmla="*/ 655607 h 709830"/>
                <a:gd name="connsiteX87" fmla="*/ 704902 w 727327"/>
                <a:gd name="connsiteY87" fmla="*/ 692578 h 709830"/>
                <a:gd name="connsiteX88" fmla="*/ 702437 w 727327"/>
                <a:gd name="connsiteY88" fmla="*/ 699972 h 709830"/>
                <a:gd name="connsiteX89" fmla="*/ 687649 w 727327"/>
                <a:gd name="connsiteY89" fmla="*/ 704901 h 709830"/>
                <a:gd name="connsiteX90" fmla="*/ 680255 w 727327"/>
                <a:gd name="connsiteY90" fmla="*/ 707366 h 709830"/>
                <a:gd name="connsiteX91" fmla="*/ 672861 w 727327"/>
                <a:gd name="connsiteY91" fmla="*/ 709830 h 709830"/>
                <a:gd name="connsiteX92" fmla="*/ 635891 w 727327"/>
                <a:gd name="connsiteY92" fmla="*/ 707366 h 709830"/>
                <a:gd name="connsiteX93" fmla="*/ 596455 w 727327"/>
                <a:gd name="connsiteY93" fmla="*/ 702436 h 709830"/>
                <a:gd name="connsiteX94" fmla="*/ 566879 w 727327"/>
                <a:gd name="connsiteY94" fmla="*/ 687648 h 709830"/>
                <a:gd name="connsiteX95" fmla="*/ 559485 w 727327"/>
                <a:gd name="connsiteY95" fmla="*/ 682719 h 709830"/>
                <a:gd name="connsiteX96" fmla="*/ 549626 w 727327"/>
                <a:gd name="connsiteY96" fmla="*/ 672860 h 709830"/>
                <a:gd name="connsiteX97" fmla="*/ 542232 w 727327"/>
                <a:gd name="connsiteY97" fmla="*/ 667931 h 709830"/>
                <a:gd name="connsiteX98" fmla="*/ 537303 w 727327"/>
                <a:gd name="connsiteY98" fmla="*/ 663001 h 709830"/>
                <a:gd name="connsiteX99" fmla="*/ 510191 w 727327"/>
                <a:gd name="connsiteY99" fmla="*/ 640819 h 709830"/>
                <a:gd name="connsiteX100" fmla="*/ 497868 w 727327"/>
                <a:gd name="connsiteY100" fmla="*/ 626031 h 709830"/>
                <a:gd name="connsiteX101" fmla="*/ 492938 w 727327"/>
                <a:gd name="connsiteY101" fmla="*/ 621102 h 709830"/>
                <a:gd name="connsiteX102" fmla="*/ 488009 w 727327"/>
                <a:gd name="connsiteY102" fmla="*/ 613707 h 709830"/>
                <a:gd name="connsiteX103" fmla="*/ 480615 w 727327"/>
                <a:gd name="connsiteY103" fmla="*/ 608778 h 709830"/>
                <a:gd name="connsiteX104" fmla="*/ 475686 w 727327"/>
                <a:gd name="connsiteY104" fmla="*/ 601384 h 709830"/>
                <a:gd name="connsiteX105" fmla="*/ 463362 w 727327"/>
                <a:gd name="connsiteY105" fmla="*/ 591525 h 709830"/>
                <a:gd name="connsiteX106" fmla="*/ 451039 w 727327"/>
                <a:gd name="connsiteY106" fmla="*/ 574272 h 709830"/>
                <a:gd name="connsiteX107" fmla="*/ 438715 w 727327"/>
                <a:gd name="connsiteY107" fmla="*/ 561949 h 709830"/>
                <a:gd name="connsiteX108" fmla="*/ 431321 w 727327"/>
                <a:gd name="connsiteY108" fmla="*/ 547161 h 709830"/>
                <a:gd name="connsiteX109" fmla="*/ 426392 w 727327"/>
                <a:gd name="connsiteY109" fmla="*/ 542231 h 709830"/>
                <a:gd name="connsiteX110" fmla="*/ 421462 w 727327"/>
                <a:gd name="connsiteY110" fmla="*/ 527443 h 709830"/>
                <a:gd name="connsiteX111" fmla="*/ 418998 w 727327"/>
                <a:gd name="connsiteY111" fmla="*/ 520049 h 709830"/>
                <a:gd name="connsiteX112" fmla="*/ 411604 w 727327"/>
                <a:gd name="connsiteY112" fmla="*/ 515120 h 709830"/>
                <a:gd name="connsiteX113" fmla="*/ 404210 w 727327"/>
                <a:gd name="connsiteY113" fmla="*/ 500332 h 709830"/>
                <a:gd name="connsiteX114" fmla="*/ 399280 w 727327"/>
                <a:gd name="connsiteY114" fmla="*/ 495402 h 709830"/>
                <a:gd name="connsiteX115" fmla="*/ 394351 w 727327"/>
                <a:gd name="connsiteY115" fmla="*/ 488008 h 709830"/>
                <a:gd name="connsiteX116" fmla="*/ 386957 w 727327"/>
                <a:gd name="connsiteY116" fmla="*/ 483079 h 709830"/>
                <a:gd name="connsiteX117" fmla="*/ 374633 w 727327"/>
                <a:gd name="connsiteY117" fmla="*/ 473220 h 709830"/>
                <a:gd name="connsiteX118" fmla="*/ 359845 w 727327"/>
                <a:gd name="connsiteY118" fmla="*/ 468291 h 709830"/>
                <a:gd name="connsiteX119" fmla="*/ 352451 w 727327"/>
                <a:gd name="connsiteY119" fmla="*/ 465826 h 709830"/>
                <a:gd name="connsiteX120" fmla="*/ 313016 w 727327"/>
                <a:gd name="connsiteY120" fmla="*/ 468291 h 709830"/>
                <a:gd name="connsiteX121" fmla="*/ 305622 w 727327"/>
                <a:gd name="connsiteY121" fmla="*/ 470755 h 709830"/>
                <a:gd name="connsiteX122" fmla="*/ 300693 w 727327"/>
                <a:gd name="connsiteY122" fmla="*/ 475685 h 709830"/>
                <a:gd name="connsiteX123" fmla="*/ 285905 w 727327"/>
                <a:gd name="connsiteY123" fmla="*/ 485544 h 709830"/>
                <a:gd name="connsiteX124" fmla="*/ 273581 w 727327"/>
                <a:gd name="connsiteY124" fmla="*/ 497867 h 709830"/>
                <a:gd name="connsiteX125" fmla="*/ 251399 w 727327"/>
                <a:gd name="connsiteY125" fmla="*/ 510190 h 709830"/>
                <a:gd name="connsiteX126" fmla="*/ 246469 w 727327"/>
                <a:gd name="connsiteY126" fmla="*/ 515120 h 709830"/>
                <a:gd name="connsiteX127" fmla="*/ 239075 w 727327"/>
                <a:gd name="connsiteY127" fmla="*/ 520049 h 709830"/>
                <a:gd name="connsiteX128" fmla="*/ 229217 w 727327"/>
                <a:gd name="connsiteY128" fmla="*/ 532373 h 709830"/>
                <a:gd name="connsiteX129" fmla="*/ 224287 w 727327"/>
                <a:gd name="connsiteY129" fmla="*/ 537302 h 709830"/>
                <a:gd name="connsiteX130" fmla="*/ 219358 w 727327"/>
                <a:gd name="connsiteY130" fmla="*/ 544696 h 709830"/>
                <a:gd name="connsiteX131" fmla="*/ 202105 w 727327"/>
                <a:gd name="connsiteY131" fmla="*/ 559484 h 709830"/>
                <a:gd name="connsiteX132" fmla="*/ 177458 w 727327"/>
                <a:gd name="connsiteY132" fmla="*/ 557020 h 709830"/>
                <a:gd name="connsiteX133" fmla="*/ 170064 w 727327"/>
                <a:gd name="connsiteY133" fmla="*/ 554555 h 709830"/>
                <a:gd name="connsiteX134" fmla="*/ 160205 w 727327"/>
                <a:gd name="connsiteY134" fmla="*/ 552090 h 709830"/>
                <a:gd name="connsiteX135" fmla="*/ 138023 w 727327"/>
                <a:gd name="connsiteY135" fmla="*/ 544696 h 709830"/>
                <a:gd name="connsiteX136" fmla="*/ 130629 w 727327"/>
                <a:gd name="connsiteY136" fmla="*/ 542231 h 709830"/>
                <a:gd name="connsiteX137" fmla="*/ 123235 w 727327"/>
                <a:gd name="connsiteY137" fmla="*/ 534837 h 709830"/>
                <a:gd name="connsiteX138" fmla="*/ 113376 w 727327"/>
                <a:gd name="connsiteY138" fmla="*/ 532373 h 709830"/>
                <a:gd name="connsiteX139" fmla="*/ 105982 w 727327"/>
                <a:gd name="connsiteY139" fmla="*/ 529908 h 709830"/>
                <a:gd name="connsiteX140" fmla="*/ 96123 w 727327"/>
                <a:gd name="connsiteY140" fmla="*/ 527443 h 709830"/>
                <a:gd name="connsiteX141" fmla="*/ 81335 w 727327"/>
                <a:gd name="connsiteY141" fmla="*/ 522514 h 709830"/>
                <a:gd name="connsiteX142" fmla="*/ 66547 w 727327"/>
                <a:gd name="connsiteY142" fmla="*/ 515120 h 709830"/>
                <a:gd name="connsiteX143" fmla="*/ 61618 w 727327"/>
                <a:gd name="connsiteY143" fmla="*/ 510190 h 709830"/>
                <a:gd name="connsiteX144" fmla="*/ 49294 w 727327"/>
                <a:gd name="connsiteY144" fmla="*/ 502796 h 709830"/>
                <a:gd name="connsiteX145" fmla="*/ 39436 w 727327"/>
                <a:gd name="connsiteY145" fmla="*/ 488008 h 709830"/>
                <a:gd name="connsiteX146" fmla="*/ 36971 w 727327"/>
                <a:gd name="connsiteY146" fmla="*/ 322874 h 709830"/>
                <a:gd name="connsiteX147" fmla="*/ 32041 w 727327"/>
                <a:gd name="connsiteY147" fmla="*/ 315480 h 709830"/>
                <a:gd name="connsiteX148" fmla="*/ 22183 w 727327"/>
                <a:gd name="connsiteY148" fmla="*/ 295762 h 709830"/>
                <a:gd name="connsiteX149" fmla="*/ 12324 w 727327"/>
                <a:gd name="connsiteY149" fmla="*/ 283439 h 709830"/>
                <a:gd name="connsiteX150" fmla="*/ 9859 w 727327"/>
                <a:gd name="connsiteY150" fmla="*/ 273580 h 709830"/>
                <a:gd name="connsiteX151" fmla="*/ 4930 w 727327"/>
                <a:gd name="connsiteY151" fmla="*/ 258792 h 709830"/>
                <a:gd name="connsiteX152" fmla="*/ 2465 w 727327"/>
                <a:gd name="connsiteY152" fmla="*/ 251398 h 709830"/>
                <a:gd name="connsiteX153" fmla="*/ 0 w 727327"/>
                <a:gd name="connsiteY153" fmla="*/ 241539 h 709830"/>
                <a:gd name="connsiteX154" fmla="*/ 2465 w 727327"/>
                <a:gd name="connsiteY154" fmla="*/ 170063 h 709830"/>
                <a:gd name="connsiteX155" fmla="*/ 12324 w 727327"/>
                <a:gd name="connsiteY155" fmla="*/ 147881 h 709830"/>
                <a:gd name="connsiteX156" fmla="*/ 14789 w 727327"/>
                <a:gd name="connsiteY156" fmla="*/ 140487 h 709830"/>
                <a:gd name="connsiteX157" fmla="*/ 24647 w 727327"/>
                <a:gd name="connsiteY157" fmla="*/ 125699 h 709830"/>
                <a:gd name="connsiteX158" fmla="*/ 27112 w 727327"/>
                <a:gd name="connsiteY158" fmla="*/ 115840 h 709830"/>
                <a:gd name="connsiteX159" fmla="*/ 36971 w 727327"/>
                <a:gd name="connsiteY159" fmla="*/ 101052 h 709830"/>
                <a:gd name="connsiteX160" fmla="*/ 41900 w 727327"/>
                <a:gd name="connsiteY160" fmla="*/ 93658 h 709830"/>
                <a:gd name="connsiteX161" fmla="*/ 46830 w 727327"/>
                <a:gd name="connsiteY161" fmla="*/ 88728 h 709830"/>
                <a:gd name="connsiteX162" fmla="*/ 56688 w 727327"/>
                <a:gd name="connsiteY162" fmla="*/ 73940 h 709830"/>
                <a:gd name="connsiteX163" fmla="*/ 61618 w 727327"/>
                <a:gd name="connsiteY163" fmla="*/ 66546 h 709830"/>
                <a:gd name="connsiteX164" fmla="*/ 71476 w 727327"/>
                <a:gd name="connsiteY164" fmla="*/ 56688 h 709830"/>
                <a:gd name="connsiteX165" fmla="*/ 73941 w 727327"/>
                <a:gd name="connsiteY165" fmla="*/ 49293 h 709830"/>
                <a:gd name="connsiteX166" fmla="*/ 88729 w 727327"/>
                <a:gd name="connsiteY166" fmla="*/ 44364 h 709830"/>
                <a:gd name="connsiteX167" fmla="*/ 160205 w 727327"/>
                <a:gd name="connsiteY167" fmla="*/ 46829 h 709830"/>
                <a:gd name="connsiteX168" fmla="*/ 138023 w 727327"/>
                <a:gd name="connsiteY168" fmla="*/ 36970 h 709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727327" h="709830">
                  <a:moveTo>
                    <a:pt x="138023" y="36970"/>
                  </a:moveTo>
                  <a:cubicBezTo>
                    <a:pt x="136380" y="35738"/>
                    <a:pt x="146533" y="37702"/>
                    <a:pt x="150347" y="39435"/>
                  </a:cubicBezTo>
                  <a:cubicBezTo>
                    <a:pt x="155740" y="41886"/>
                    <a:pt x="159515" y="47419"/>
                    <a:pt x="165135" y="49293"/>
                  </a:cubicBezTo>
                  <a:lnTo>
                    <a:pt x="179923" y="54223"/>
                  </a:lnTo>
                  <a:lnTo>
                    <a:pt x="187317" y="56688"/>
                  </a:lnTo>
                  <a:cubicBezTo>
                    <a:pt x="188960" y="59153"/>
                    <a:pt x="189781" y="62439"/>
                    <a:pt x="192246" y="64082"/>
                  </a:cubicBezTo>
                  <a:cubicBezTo>
                    <a:pt x="195065" y="65961"/>
                    <a:pt x="198848" y="65615"/>
                    <a:pt x="202105" y="66546"/>
                  </a:cubicBezTo>
                  <a:cubicBezTo>
                    <a:pt x="204603" y="67260"/>
                    <a:pt x="206963" y="68447"/>
                    <a:pt x="209499" y="69011"/>
                  </a:cubicBezTo>
                  <a:cubicBezTo>
                    <a:pt x="214377" y="70095"/>
                    <a:pt x="219387" y="70496"/>
                    <a:pt x="224287" y="71476"/>
                  </a:cubicBezTo>
                  <a:cubicBezTo>
                    <a:pt x="232032" y="73025"/>
                    <a:pt x="234487" y="74054"/>
                    <a:pt x="241540" y="76405"/>
                  </a:cubicBezTo>
                  <a:cubicBezTo>
                    <a:pt x="252220" y="75583"/>
                    <a:pt x="262952" y="75269"/>
                    <a:pt x="273581" y="73940"/>
                  </a:cubicBezTo>
                  <a:cubicBezTo>
                    <a:pt x="276159" y="73618"/>
                    <a:pt x="278747" y="72813"/>
                    <a:pt x="280975" y="71476"/>
                  </a:cubicBezTo>
                  <a:cubicBezTo>
                    <a:pt x="303911" y="57715"/>
                    <a:pt x="263691" y="76421"/>
                    <a:pt x="293299" y="61617"/>
                  </a:cubicBezTo>
                  <a:cubicBezTo>
                    <a:pt x="295623" y="60455"/>
                    <a:pt x="298422" y="60414"/>
                    <a:pt x="300693" y="59152"/>
                  </a:cubicBezTo>
                  <a:cubicBezTo>
                    <a:pt x="305872" y="56275"/>
                    <a:pt x="315481" y="49293"/>
                    <a:pt x="315481" y="49293"/>
                  </a:cubicBezTo>
                  <a:cubicBezTo>
                    <a:pt x="317124" y="46828"/>
                    <a:pt x="318097" y="43749"/>
                    <a:pt x="320410" y="41899"/>
                  </a:cubicBezTo>
                  <a:cubicBezTo>
                    <a:pt x="322439" y="40276"/>
                    <a:pt x="325967" y="41272"/>
                    <a:pt x="327804" y="39435"/>
                  </a:cubicBezTo>
                  <a:cubicBezTo>
                    <a:pt x="329641" y="37598"/>
                    <a:pt x="328646" y="34070"/>
                    <a:pt x="330269" y="32041"/>
                  </a:cubicBezTo>
                  <a:cubicBezTo>
                    <a:pt x="333745" y="27696"/>
                    <a:pt x="340184" y="26271"/>
                    <a:pt x="345057" y="24647"/>
                  </a:cubicBezTo>
                  <a:cubicBezTo>
                    <a:pt x="353660" y="16042"/>
                    <a:pt x="347781" y="20453"/>
                    <a:pt x="364775" y="14788"/>
                  </a:cubicBezTo>
                  <a:lnTo>
                    <a:pt x="386957" y="7394"/>
                  </a:lnTo>
                  <a:lnTo>
                    <a:pt x="401745" y="2464"/>
                  </a:lnTo>
                  <a:lnTo>
                    <a:pt x="409139" y="0"/>
                  </a:lnTo>
                  <a:cubicBezTo>
                    <a:pt x="437072" y="821"/>
                    <a:pt x="465071" y="374"/>
                    <a:pt x="492938" y="2464"/>
                  </a:cubicBezTo>
                  <a:cubicBezTo>
                    <a:pt x="498120" y="2853"/>
                    <a:pt x="502797" y="5751"/>
                    <a:pt x="507727" y="7394"/>
                  </a:cubicBezTo>
                  <a:lnTo>
                    <a:pt x="515121" y="9858"/>
                  </a:lnTo>
                  <a:cubicBezTo>
                    <a:pt x="517586" y="11501"/>
                    <a:pt x="519865" y="13463"/>
                    <a:pt x="522515" y="14788"/>
                  </a:cubicBezTo>
                  <a:cubicBezTo>
                    <a:pt x="524839" y="15950"/>
                    <a:pt x="527681" y="15915"/>
                    <a:pt x="529909" y="17252"/>
                  </a:cubicBezTo>
                  <a:cubicBezTo>
                    <a:pt x="531902" y="18448"/>
                    <a:pt x="532760" y="21143"/>
                    <a:pt x="534838" y="22182"/>
                  </a:cubicBezTo>
                  <a:cubicBezTo>
                    <a:pt x="539485" y="24506"/>
                    <a:pt x="549626" y="27111"/>
                    <a:pt x="549626" y="27111"/>
                  </a:cubicBezTo>
                  <a:cubicBezTo>
                    <a:pt x="568855" y="46340"/>
                    <a:pt x="537711" y="14551"/>
                    <a:pt x="559485" y="39435"/>
                  </a:cubicBezTo>
                  <a:cubicBezTo>
                    <a:pt x="563311" y="43807"/>
                    <a:pt x="568587" y="46924"/>
                    <a:pt x="571809" y="51758"/>
                  </a:cubicBezTo>
                  <a:cubicBezTo>
                    <a:pt x="582956" y="68480"/>
                    <a:pt x="577478" y="62357"/>
                    <a:pt x="586597" y="71476"/>
                  </a:cubicBezTo>
                  <a:cubicBezTo>
                    <a:pt x="587418" y="73941"/>
                    <a:pt x="587724" y="76642"/>
                    <a:pt x="589061" y="78870"/>
                  </a:cubicBezTo>
                  <a:cubicBezTo>
                    <a:pt x="590257" y="80863"/>
                    <a:pt x="592539" y="81984"/>
                    <a:pt x="593991" y="83799"/>
                  </a:cubicBezTo>
                  <a:cubicBezTo>
                    <a:pt x="595841" y="86112"/>
                    <a:pt x="597277" y="88728"/>
                    <a:pt x="598920" y="91193"/>
                  </a:cubicBezTo>
                  <a:cubicBezTo>
                    <a:pt x="602120" y="113587"/>
                    <a:pt x="599548" y="102937"/>
                    <a:pt x="606314" y="123234"/>
                  </a:cubicBezTo>
                  <a:cubicBezTo>
                    <a:pt x="607136" y="125699"/>
                    <a:pt x="606942" y="128791"/>
                    <a:pt x="608779" y="130628"/>
                  </a:cubicBezTo>
                  <a:lnTo>
                    <a:pt x="613708" y="135558"/>
                  </a:lnTo>
                  <a:cubicBezTo>
                    <a:pt x="615351" y="140487"/>
                    <a:pt x="613709" y="148703"/>
                    <a:pt x="618638" y="150346"/>
                  </a:cubicBezTo>
                  <a:lnTo>
                    <a:pt x="633426" y="155275"/>
                  </a:lnTo>
                  <a:cubicBezTo>
                    <a:pt x="645436" y="173291"/>
                    <a:pt x="630598" y="154312"/>
                    <a:pt x="645749" y="165134"/>
                  </a:cubicBezTo>
                  <a:cubicBezTo>
                    <a:pt x="666214" y="179752"/>
                    <a:pt x="646297" y="171890"/>
                    <a:pt x="663002" y="177457"/>
                  </a:cubicBezTo>
                  <a:cubicBezTo>
                    <a:pt x="674698" y="189153"/>
                    <a:pt x="668452" y="185846"/>
                    <a:pt x="680255" y="189781"/>
                  </a:cubicBezTo>
                  <a:cubicBezTo>
                    <a:pt x="686452" y="208369"/>
                    <a:pt x="677372" y="186175"/>
                    <a:pt x="690114" y="202104"/>
                  </a:cubicBezTo>
                  <a:cubicBezTo>
                    <a:pt x="691737" y="204133"/>
                    <a:pt x="691241" y="207270"/>
                    <a:pt x="692578" y="209498"/>
                  </a:cubicBezTo>
                  <a:cubicBezTo>
                    <a:pt x="694920" y="213401"/>
                    <a:pt x="701543" y="217118"/>
                    <a:pt x="704902" y="219357"/>
                  </a:cubicBezTo>
                  <a:cubicBezTo>
                    <a:pt x="705724" y="221822"/>
                    <a:pt x="705744" y="224722"/>
                    <a:pt x="707367" y="226751"/>
                  </a:cubicBezTo>
                  <a:cubicBezTo>
                    <a:pt x="709217" y="229064"/>
                    <a:pt x="712448" y="229830"/>
                    <a:pt x="714761" y="231680"/>
                  </a:cubicBezTo>
                  <a:cubicBezTo>
                    <a:pt x="716576" y="233132"/>
                    <a:pt x="718047" y="234967"/>
                    <a:pt x="719690" y="236610"/>
                  </a:cubicBezTo>
                  <a:cubicBezTo>
                    <a:pt x="730503" y="269052"/>
                    <a:pt x="728420" y="257010"/>
                    <a:pt x="722155" y="315480"/>
                  </a:cubicBezTo>
                  <a:cubicBezTo>
                    <a:pt x="721907" y="317791"/>
                    <a:pt x="718868" y="318766"/>
                    <a:pt x="717225" y="320409"/>
                  </a:cubicBezTo>
                  <a:cubicBezTo>
                    <a:pt x="710246" y="341353"/>
                    <a:pt x="719980" y="315817"/>
                    <a:pt x="709831" y="332733"/>
                  </a:cubicBezTo>
                  <a:cubicBezTo>
                    <a:pt x="700234" y="348728"/>
                    <a:pt x="714927" y="332568"/>
                    <a:pt x="702437" y="345056"/>
                  </a:cubicBezTo>
                  <a:cubicBezTo>
                    <a:pt x="698156" y="357896"/>
                    <a:pt x="702776" y="347713"/>
                    <a:pt x="695043" y="357380"/>
                  </a:cubicBezTo>
                  <a:cubicBezTo>
                    <a:pt x="693193" y="359693"/>
                    <a:pt x="692042" y="362525"/>
                    <a:pt x="690114" y="364774"/>
                  </a:cubicBezTo>
                  <a:cubicBezTo>
                    <a:pt x="687089" y="368303"/>
                    <a:pt x="680255" y="374633"/>
                    <a:pt x="680255" y="374633"/>
                  </a:cubicBezTo>
                  <a:cubicBezTo>
                    <a:pt x="679433" y="377098"/>
                    <a:pt x="679627" y="380190"/>
                    <a:pt x="677790" y="382027"/>
                  </a:cubicBezTo>
                  <a:cubicBezTo>
                    <a:pt x="675953" y="383864"/>
                    <a:pt x="672624" y="383154"/>
                    <a:pt x="670396" y="384491"/>
                  </a:cubicBezTo>
                  <a:cubicBezTo>
                    <a:pt x="668403" y="385687"/>
                    <a:pt x="667282" y="387969"/>
                    <a:pt x="665467" y="389421"/>
                  </a:cubicBezTo>
                  <a:cubicBezTo>
                    <a:pt x="658643" y="394880"/>
                    <a:pt x="658487" y="394212"/>
                    <a:pt x="650679" y="396815"/>
                  </a:cubicBezTo>
                  <a:cubicBezTo>
                    <a:pt x="649036" y="398458"/>
                    <a:pt x="647828" y="400705"/>
                    <a:pt x="645749" y="401744"/>
                  </a:cubicBezTo>
                  <a:cubicBezTo>
                    <a:pt x="641102" y="404068"/>
                    <a:pt x="630961" y="406673"/>
                    <a:pt x="630961" y="406673"/>
                  </a:cubicBezTo>
                  <a:cubicBezTo>
                    <a:pt x="629318" y="408316"/>
                    <a:pt x="628110" y="410564"/>
                    <a:pt x="626032" y="411603"/>
                  </a:cubicBezTo>
                  <a:cubicBezTo>
                    <a:pt x="621385" y="413927"/>
                    <a:pt x="611244" y="416532"/>
                    <a:pt x="611244" y="416532"/>
                  </a:cubicBezTo>
                  <a:cubicBezTo>
                    <a:pt x="598750" y="429026"/>
                    <a:pt x="614921" y="414325"/>
                    <a:pt x="598920" y="423926"/>
                  </a:cubicBezTo>
                  <a:cubicBezTo>
                    <a:pt x="596927" y="425122"/>
                    <a:pt x="595634" y="427213"/>
                    <a:pt x="593991" y="428856"/>
                  </a:cubicBezTo>
                  <a:cubicBezTo>
                    <a:pt x="592348" y="433785"/>
                    <a:pt x="588544" y="438474"/>
                    <a:pt x="589061" y="443644"/>
                  </a:cubicBezTo>
                  <a:cubicBezTo>
                    <a:pt x="592043" y="473458"/>
                    <a:pt x="588915" y="460460"/>
                    <a:pt x="596455" y="483079"/>
                  </a:cubicBezTo>
                  <a:cubicBezTo>
                    <a:pt x="597277" y="485544"/>
                    <a:pt x="597083" y="488636"/>
                    <a:pt x="598920" y="490473"/>
                  </a:cubicBezTo>
                  <a:lnTo>
                    <a:pt x="608779" y="500332"/>
                  </a:lnTo>
                  <a:cubicBezTo>
                    <a:pt x="614976" y="518920"/>
                    <a:pt x="605896" y="496726"/>
                    <a:pt x="618638" y="512655"/>
                  </a:cubicBezTo>
                  <a:cubicBezTo>
                    <a:pt x="620261" y="514684"/>
                    <a:pt x="619765" y="517821"/>
                    <a:pt x="621102" y="520049"/>
                  </a:cubicBezTo>
                  <a:cubicBezTo>
                    <a:pt x="622298" y="522042"/>
                    <a:pt x="624580" y="523164"/>
                    <a:pt x="626032" y="524979"/>
                  </a:cubicBezTo>
                  <a:cubicBezTo>
                    <a:pt x="638464" y="540519"/>
                    <a:pt x="623991" y="525405"/>
                    <a:pt x="635891" y="537302"/>
                  </a:cubicBezTo>
                  <a:cubicBezTo>
                    <a:pt x="636712" y="539767"/>
                    <a:pt x="637018" y="542468"/>
                    <a:pt x="638355" y="544696"/>
                  </a:cubicBezTo>
                  <a:cubicBezTo>
                    <a:pt x="647116" y="559299"/>
                    <a:pt x="642908" y="533714"/>
                    <a:pt x="653143" y="564414"/>
                  </a:cubicBezTo>
                  <a:cubicBezTo>
                    <a:pt x="653965" y="566879"/>
                    <a:pt x="654446" y="569484"/>
                    <a:pt x="655608" y="571808"/>
                  </a:cubicBezTo>
                  <a:cubicBezTo>
                    <a:pt x="658718" y="578028"/>
                    <a:pt x="660880" y="579545"/>
                    <a:pt x="665467" y="584131"/>
                  </a:cubicBezTo>
                  <a:cubicBezTo>
                    <a:pt x="666288" y="586596"/>
                    <a:pt x="666594" y="589297"/>
                    <a:pt x="667931" y="591525"/>
                  </a:cubicBezTo>
                  <a:cubicBezTo>
                    <a:pt x="671315" y="597164"/>
                    <a:pt x="674438" y="596981"/>
                    <a:pt x="680255" y="598919"/>
                  </a:cubicBezTo>
                  <a:lnTo>
                    <a:pt x="685184" y="613707"/>
                  </a:lnTo>
                  <a:cubicBezTo>
                    <a:pt x="686006" y="616172"/>
                    <a:pt x="686208" y="618940"/>
                    <a:pt x="687649" y="621102"/>
                  </a:cubicBezTo>
                  <a:cubicBezTo>
                    <a:pt x="689292" y="623567"/>
                    <a:pt x="691375" y="625789"/>
                    <a:pt x="692578" y="628496"/>
                  </a:cubicBezTo>
                  <a:cubicBezTo>
                    <a:pt x="694688" y="633244"/>
                    <a:pt x="695865" y="638355"/>
                    <a:pt x="697508" y="643284"/>
                  </a:cubicBezTo>
                  <a:cubicBezTo>
                    <a:pt x="698330" y="645749"/>
                    <a:pt x="698135" y="648841"/>
                    <a:pt x="699972" y="650678"/>
                  </a:cubicBezTo>
                  <a:lnTo>
                    <a:pt x="704902" y="655607"/>
                  </a:lnTo>
                  <a:cubicBezTo>
                    <a:pt x="710194" y="671481"/>
                    <a:pt x="708732" y="663858"/>
                    <a:pt x="704902" y="692578"/>
                  </a:cubicBezTo>
                  <a:cubicBezTo>
                    <a:pt x="704559" y="695153"/>
                    <a:pt x="704551" y="698462"/>
                    <a:pt x="702437" y="699972"/>
                  </a:cubicBezTo>
                  <a:cubicBezTo>
                    <a:pt x="698209" y="702992"/>
                    <a:pt x="692578" y="703258"/>
                    <a:pt x="687649" y="704901"/>
                  </a:cubicBezTo>
                  <a:lnTo>
                    <a:pt x="680255" y="707366"/>
                  </a:lnTo>
                  <a:lnTo>
                    <a:pt x="672861" y="709830"/>
                  </a:lnTo>
                  <a:lnTo>
                    <a:pt x="635891" y="707366"/>
                  </a:lnTo>
                  <a:cubicBezTo>
                    <a:pt x="620984" y="706124"/>
                    <a:pt x="610883" y="704497"/>
                    <a:pt x="596455" y="702436"/>
                  </a:cubicBezTo>
                  <a:cubicBezTo>
                    <a:pt x="576045" y="695633"/>
                    <a:pt x="585992" y="700390"/>
                    <a:pt x="566879" y="687648"/>
                  </a:cubicBezTo>
                  <a:cubicBezTo>
                    <a:pt x="564414" y="686005"/>
                    <a:pt x="561580" y="684814"/>
                    <a:pt x="559485" y="682719"/>
                  </a:cubicBezTo>
                  <a:cubicBezTo>
                    <a:pt x="556199" y="679433"/>
                    <a:pt x="553493" y="675438"/>
                    <a:pt x="549626" y="672860"/>
                  </a:cubicBezTo>
                  <a:cubicBezTo>
                    <a:pt x="547161" y="671217"/>
                    <a:pt x="544545" y="669781"/>
                    <a:pt x="542232" y="667931"/>
                  </a:cubicBezTo>
                  <a:cubicBezTo>
                    <a:pt x="540417" y="666479"/>
                    <a:pt x="539162" y="664395"/>
                    <a:pt x="537303" y="663001"/>
                  </a:cubicBezTo>
                  <a:cubicBezTo>
                    <a:pt x="511137" y="643375"/>
                    <a:pt x="533122" y="663749"/>
                    <a:pt x="510191" y="640819"/>
                  </a:cubicBezTo>
                  <a:cubicBezTo>
                    <a:pt x="492623" y="623252"/>
                    <a:pt x="511597" y="643191"/>
                    <a:pt x="497868" y="626031"/>
                  </a:cubicBezTo>
                  <a:cubicBezTo>
                    <a:pt x="496416" y="624216"/>
                    <a:pt x="494390" y="622917"/>
                    <a:pt x="492938" y="621102"/>
                  </a:cubicBezTo>
                  <a:cubicBezTo>
                    <a:pt x="491087" y="618789"/>
                    <a:pt x="490104" y="615802"/>
                    <a:pt x="488009" y="613707"/>
                  </a:cubicBezTo>
                  <a:cubicBezTo>
                    <a:pt x="485915" y="611612"/>
                    <a:pt x="483080" y="610421"/>
                    <a:pt x="480615" y="608778"/>
                  </a:cubicBezTo>
                  <a:cubicBezTo>
                    <a:pt x="478972" y="606313"/>
                    <a:pt x="477536" y="603697"/>
                    <a:pt x="475686" y="601384"/>
                  </a:cubicBezTo>
                  <a:cubicBezTo>
                    <a:pt x="471674" y="596370"/>
                    <a:pt x="468849" y="595183"/>
                    <a:pt x="463362" y="591525"/>
                  </a:cubicBezTo>
                  <a:cubicBezTo>
                    <a:pt x="457611" y="574272"/>
                    <a:pt x="463362" y="578380"/>
                    <a:pt x="451039" y="574272"/>
                  </a:cubicBezTo>
                  <a:cubicBezTo>
                    <a:pt x="437889" y="554550"/>
                    <a:pt x="455150" y="578384"/>
                    <a:pt x="438715" y="561949"/>
                  </a:cubicBezTo>
                  <a:cubicBezTo>
                    <a:pt x="429370" y="552604"/>
                    <a:pt x="437332" y="557181"/>
                    <a:pt x="431321" y="547161"/>
                  </a:cubicBezTo>
                  <a:cubicBezTo>
                    <a:pt x="430125" y="545168"/>
                    <a:pt x="428035" y="543874"/>
                    <a:pt x="426392" y="542231"/>
                  </a:cubicBezTo>
                  <a:lnTo>
                    <a:pt x="421462" y="527443"/>
                  </a:lnTo>
                  <a:cubicBezTo>
                    <a:pt x="420640" y="524978"/>
                    <a:pt x="421160" y="521490"/>
                    <a:pt x="418998" y="520049"/>
                  </a:cubicBezTo>
                  <a:lnTo>
                    <a:pt x="411604" y="515120"/>
                  </a:lnTo>
                  <a:cubicBezTo>
                    <a:pt x="409001" y="507311"/>
                    <a:pt x="409670" y="507157"/>
                    <a:pt x="404210" y="500332"/>
                  </a:cubicBezTo>
                  <a:cubicBezTo>
                    <a:pt x="402758" y="498517"/>
                    <a:pt x="400732" y="497217"/>
                    <a:pt x="399280" y="495402"/>
                  </a:cubicBezTo>
                  <a:cubicBezTo>
                    <a:pt x="397430" y="493089"/>
                    <a:pt x="396446" y="490103"/>
                    <a:pt x="394351" y="488008"/>
                  </a:cubicBezTo>
                  <a:cubicBezTo>
                    <a:pt x="392256" y="485913"/>
                    <a:pt x="389270" y="484929"/>
                    <a:pt x="386957" y="483079"/>
                  </a:cubicBezTo>
                  <a:cubicBezTo>
                    <a:pt x="380555" y="477957"/>
                    <a:pt x="383168" y="477013"/>
                    <a:pt x="374633" y="473220"/>
                  </a:cubicBezTo>
                  <a:cubicBezTo>
                    <a:pt x="369885" y="471110"/>
                    <a:pt x="364774" y="469934"/>
                    <a:pt x="359845" y="468291"/>
                  </a:cubicBezTo>
                  <a:lnTo>
                    <a:pt x="352451" y="465826"/>
                  </a:lnTo>
                  <a:cubicBezTo>
                    <a:pt x="339306" y="466648"/>
                    <a:pt x="326114" y="466912"/>
                    <a:pt x="313016" y="468291"/>
                  </a:cubicBezTo>
                  <a:cubicBezTo>
                    <a:pt x="310432" y="468563"/>
                    <a:pt x="307850" y="469418"/>
                    <a:pt x="305622" y="470755"/>
                  </a:cubicBezTo>
                  <a:cubicBezTo>
                    <a:pt x="303629" y="471951"/>
                    <a:pt x="302552" y="474291"/>
                    <a:pt x="300693" y="475685"/>
                  </a:cubicBezTo>
                  <a:cubicBezTo>
                    <a:pt x="295954" y="479240"/>
                    <a:pt x="290094" y="481355"/>
                    <a:pt x="285905" y="485544"/>
                  </a:cubicBezTo>
                  <a:cubicBezTo>
                    <a:pt x="281797" y="489652"/>
                    <a:pt x="279092" y="496030"/>
                    <a:pt x="273581" y="497867"/>
                  </a:cubicBezTo>
                  <a:cubicBezTo>
                    <a:pt x="264284" y="500966"/>
                    <a:pt x="259872" y="501717"/>
                    <a:pt x="251399" y="510190"/>
                  </a:cubicBezTo>
                  <a:cubicBezTo>
                    <a:pt x="249756" y="511833"/>
                    <a:pt x="248284" y="513668"/>
                    <a:pt x="246469" y="515120"/>
                  </a:cubicBezTo>
                  <a:cubicBezTo>
                    <a:pt x="244156" y="516970"/>
                    <a:pt x="241388" y="518199"/>
                    <a:pt x="239075" y="520049"/>
                  </a:cubicBezTo>
                  <a:cubicBezTo>
                    <a:pt x="232464" y="525338"/>
                    <a:pt x="234910" y="525258"/>
                    <a:pt x="229217" y="532373"/>
                  </a:cubicBezTo>
                  <a:cubicBezTo>
                    <a:pt x="227765" y="534188"/>
                    <a:pt x="225739" y="535487"/>
                    <a:pt x="224287" y="537302"/>
                  </a:cubicBezTo>
                  <a:cubicBezTo>
                    <a:pt x="222437" y="539615"/>
                    <a:pt x="221286" y="542447"/>
                    <a:pt x="219358" y="544696"/>
                  </a:cubicBezTo>
                  <a:cubicBezTo>
                    <a:pt x="211389" y="553993"/>
                    <a:pt x="210827" y="553670"/>
                    <a:pt x="202105" y="559484"/>
                  </a:cubicBezTo>
                  <a:cubicBezTo>
                    <a:pt x="193889" y="558663"/>
                    <a:pt x="185619" y="558275"/>
                    <a:pt x="177458" y="557020"/>
                  </a:cubicBezTo>
                  <a:cubicBezTo>
                    <a:pt x="174890" y="556625"/>
                    <a:pt x="172562" y="555269"/>
                    <a:pt x="170064" y="554555"/>
                  </a:cubicBezTo>
                  <a:cubicBezTo>
                    <a:pt x="166807" y="553624"/>
                    <a:pt x="163450" y="553063"/>
                    <a:pt x="160205" y="552090"/>
                  </a:cubicBezTo>
                  <a:cubicBezTo>
                    <a:pt x="160170" y="552080"/>
                    <a:pt x="141737" y="545934"/>
                    <a:pt x="138023" y="544696"/>
                  </a:cubicBezTo>
                  <a:lnTo>
                    <a:pt x="130629" y="542231"/>
                  </a:lnTo>
                  <a:cubicBezTo>
                    <a:pt x="128164" y="539766"/>
                    <a:pt x="126261" y="536566"/>
                    <a:pt x="123235" y="534837"/>
                  </a:cubicBezTo>
                  <a:cubicBezTo>
                    <a:pt x="120294" y="533156"/>
                    <a:pt x="116633" y="533304"/>
                    <a:pt x="113376" y="532373"/>
                  </a:cubicBezTo>
                  <a:cubicBezTo>
                    <a:pt x="110878" y="531659"/>
                    <a:pt x="108480" y="530622"/>
                    <a:pt x="105982" y="529908"/>
                  </a:cubicBezTo>
                  <a:cubicBezTo>
                    <a:pt x="102725" y="528977"/>
                    <a:pt x="99368" y="528416"/>
                    <a:pt x="96123" y="527443"/>
                  </a:cubicBezTo>
                  <a:cubicBezTo>
                    <a:pt x="91146" y="525950"/>
                    <a:pt x="85658" y="525396"/>
                    <a:pt x="81335" y="522514"/>
                  </a:cubicBezTo>
                  <a:cubicBezTo>
                    <a:pt x="71779" y="516144"/>
                    <a:pt x="76751" y="518522"/>
                    <a:pt x="66547" y="515120"/>
                  </a:cubicBezTo>
                  <a:cubicBezTo>
                    <a:pt x="64904" y="513477"/>
                    <a:pt x="63611" y="511386"/>
                    <a:pt x="61618" y="510190"/>
                  </a:cubicBezTo>
                  <a:cubicBezTo>
                    <a:pt x="51966" y="504399"/>
                    <a:pt x="56108" y="511882"/>
                    <a:pt x="49294" y="502796"/>
                  </a:cubicBezTo>
                  <a:cubicBezTo>
                    <a:pt x="45740" y="498057"/>
                    <a:pt x="39436" y="488008"/>
                    <a:pt x="39436" y="488008"/>
                  </a:cubicBezTo>
                  <a:cubicBezTo>
                    <a:pt x="38614" y="432963"/>
                    <a:pt x="39328" y="377874"/>
                    <a:pt x="36971" y="322874"/>
                  </a:cubicBezTo>
                  <a:cubicBezTo>
                    <a:pt x="36844" y="319914"/>
                    <a:pt x="33244" y="318187"/>
                    <a:pt x="32041" y="315480"/>
                  </a:cubicBezTo>
                  <a:cubicBezTo>
                    <a:pt x="22977" y="295086"/>
                    <a:pt x="32306" y="305887"/>
                    <a:pt x="22183" y="295762"/>
                  </a:cubicBezTo>
                  <a:cubicBezTo>
                    <a:pt x="14124" y="271588"/>
                    <a:pt x="27190" y="305737"/>
                    <a:pt x="12324" y="283439"/>
                  </a:cubicBezTo>
                  <a:cubicBezTo>
                    <a:pt x="10445" y="280620"/>
                    <a:pt x="10832" y="276825"/>
                    <a:pt x="9859" y="273580"/>
                  </a:cubicBezTo>
                  <a:cubicBezTo>
                    <a:pt x="8366" y="268603"/>
                    <a:pt x="6573" y="263721"/>
                    <a:pt x="4930" y="258792"/>
                  </a:cubicBezTo>
                  <a:cubicBezTo>
                    <a:pt x="4108" y="256327"/>
                    <a:pt x="3095" y="253918"/>
                    <a:pt x="2465" y="251398"/>
                  </a:cubicBezTo>
                  <a:lnTo>
                    <a:pt x="0" y="241539"/>
                  </a:lnTo>
                  <a:cubicBezTo>
                    <a:pt x="822" y="217714"/>
                    <a:pt x="429" y="193815"/>
                    <a:pt x="2465" y="170063"/>
                  </a:cubicBezTo>
                  <a:cubicBezTo>
                    <a:pt x="3780" y="154718"/>
                    <a:pt x="7107" y="158314"/>
                    <a:pt x="12324" y="147881"/>
                  </a:cubicBezTo>
                  <a:cubicBezTo>
                    <a:pt x="13486" y="145557"/>
                    <a:pt x="13527" y="142758"/>
                    <a:pt x="14789" y="140487"/>
                  </a:cubicBezTo>
                  <a:cubicBezTo>
                    <a:pt x="17666" y="135308"/>
                    <a:pt x="24647" y="125699"/>
                    <a:pt x="24647" y="125699"/>
                  </a:cubicBezTo>
                  <a:cubicBezTo>
                    <a:pt x="25469" y="122413"/>
                    <a:pt x="25597" y="118870"/>
                    <a:pt x="27112" y="115840"/>
                  </a:cubicBezTo>
                  <a:cubicBezTo>
                    <a:pt x="29762" y="110541"/>
                    <a:pt x="33685" y="105981"/>
                    <a:pt x="36971" y="101052"/>
                  </a:cubicBezTo>
                  <a:cubicBezTo>
                    <a:pt x="38614" y="98587"/>
                    <a:pt x="39805" y="95753"/>
                    <a:pt x="41900" y="93658"/>
                  </a:cubicBezTo>
                  <a:cubicBezTo>
                    <a:pt x="43543" y="92015"/>
                    <a:pt x="45436" y="90587"/>
                    <a:pt x="46830" y="88728"/>
                  </a:cubicBezTo>
                  <a:cubicBezTo>
                    <a:pt x="50384" y="83989"/>
                    <a:pt x="53402" y="78869"/>
                    <a:pt x="56688" y="73940"/>
                  </a:cubicBezTo>
                  <a:lnTo>
                    <a:pt x="61618" y="66546"/>
                  </a:lnTo>
                  <a:cubicBezTo>
                    <a:pt x="68189" y="46829"/>
                    <a:pt x="58332" y="69832"/>
                    <a:pt x="71476" y="56688"/>
                  </a:cubicBezTo>
                  <a:cubicBezTo>
                    <a:pt x="73313" y="54851"/>
                    <a:pt x="71827" y="50803"/>
                    <a:pt x="73941" y="49293"/>
                  </a:cubicBezTo>
                  <a:cubicBezTo>
                    <a:pt x="78169" y="46273"/>
                    <a:pt x="88729" y="44364"/>
                    <a:pt x="88729" y="44364"/>
                  </a:cubicBezTo>
                  <a:cubicBezTo>
                    <a:pt x="112554" y="45186"/>
                    <a:pt x="136635" y="43258"/>
                    <a:pt x="160205" y="46829"/>
                  </a:cubicBezTo>
                  <a:cubicBezTo>
                    <a:pt x="164800" y="47525"/>
                    <a:pt x="139666" y="38202"/>
                    <a:pt x="138023" y="36970"/>
                  </a:cubicBezTo>
                  <a:close/>
                </a:path>
              </a:pathLst>
            </a:cu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187892" y="4604264"/>
            <a:ext cx="2819400" cy="1581150"/>
            <a:chOff x="1187892" y="4604264"/>
            <a:chExt cx="2819400" cy="1581150"/>
          </a:xfrm>
        </p:grpSpPr>
        <p:pic>
          <p:nvPicPr>
            <p:cNvPr id="3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60000">
              <a:off x="1187892" y="4604264"/>
              <a:ext cx="2819400"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Freeform 40"/>
            <p:cNvSpPr/>
            <p:nvPr/>
          </p:nvSpPr>
          <p:spPr>
            <a:xfrm>
              <a:off x="3147489" y="4981352"/>
              <a:ext cx="356616" cy="283464"/>
            </a:xfrm>
            <a:custGeom>
              <a:avLst/>
              <a:gdLst>
                <a:gd name="connsiteX0" fmla="*/ 251399 w 340128"/>
                <a:gd name="connsiteY0" fmla="*/ 4929 h 263722"/>
                <a:gd name="connsiteX1" fmla="*/ 234146 w 340128"/>
                <a:gd name="connsiteY1" fmla="*/ 17253 h 263722"/>
                <a:gd name="connsiteX2" fmla="*/ 229217 w 340128"/>
                <a:gd name="connsiteY2" fmla="*/ 24647 h 263722"/>
                <a:gd name="connsiteX3" fmla="*/ 199640 w 340128"/>
                <a:gd name="connsiteY3" fmla="*/ 32041 h 263722"/>
                <a:gd name="connsiteX4" fmla="*/ 187317 w 340128"/>
                <a:gd name="connsiteY4" fmla="*/ 34505 h 263722"/>
                <a:gd name="connsiteX5" fmla="*/ 172529 w 340128"/>
                <a:gd name="connsiteY5" fmla="*/ 39435 h 263722"/>
                <a:gd name="connsiteX6" fmla="*/ 157741 w 340128"/>
                <a:gd name="connsiteY6" fmla="*/ 36970 h 263722"/>
                <a:gd name="connsiteX7" fmla="*/ 142952 w 340128"/>
                <a:gd name="connsiteY7" fmla="*/ 32041 h 263722"/>
                <a:gd name="connsiteX8" fmla="*/ 138023 w 340128"/>
                <a:gd name="connsiteY8" fmla="*/ 27111 h 263722"/>
                <a:gd name="connsiteX9" fmla="*/ 133094 w 340128"/>
                <a:gd name="connsiteY9" fmla="*/ 19717 h 263722"/>
                <a:gd name="connsiteX10" fmla="*/ 118306 w 340128"/>
                <a:gd name="connsiteY10" fmla="*/ 14788 h 263722"/>
                <a:gd name="connsiteX11" fmla="*/ 115841 w 340128"/>
                <a:gd name="connsiteY11" fmla="*/ 7394 h 263722"/>
                <a:gd name="connsiteX12" fmla="*/ 108447 w 340128"/>
                <a:gd name="connsiteY12" fmla="*/ 4929 h 263722"/>
                <a:gd name="connsiteX13" fmla="*/ 103517 w 340128"/>
                <a:gd name="connsiteY13" fmla="*/ 0 h 263722"/>
                <a:gd name="connsiteX14" fmla="*/ 61618 w 340128"/>
                <a:gd name="connsiteY14" fmla="*/ 2465 h 263722"/>
                <a:gd name="connsiteX15" fmla="*/ 54224 w 340128"/>
                <a:gd name="connsiteY15" fmla="*/ 4929 h 263722"/>
                <a:gd name="connsiteX16" fmla="*/ 34506 w 340128"/>
                <a:gd name="connsiteY16" fmla="*/ 19717 h 263722"/>
                <a:gd name="connsiteX17" fmla="*/ 24647 w 340128"/>
                <a:gd name="connsiteY17" fmla="*/ 29576 h 263722"/>
                <a:gd name="connsiteX18" fmla="*/ 12324 w 340128"/>
                <a:gd name="connsiteY18" fmla="*/ 39435 h 263722"/>
                <a:gd name="connsiteX19" fmla="*/ 9859 w 340128"/>
                <a:gd name="connsiteY19" fmla="*/ 46829 h 263722"/>
                <a:gd name="connsiteX20" fmla="*/ 0 w 340128"/>
                <a:gd name="connsiteY20" fmla="*/ 59152 h 263722"/>
                <a:gd name="connsiteX21" fmla="*/ 2465 w 340128"/>
                <a:gd name="connsiteY21" fmla="*/ 69011 h 263722"/>
                <a:gd name="connsiteX22" fmla="*/ 9859 w 340128"/>
                <a:gd name="connsiteY22" fmla="*/ 71476 h 263722"/>
                <a:gd name="connsiteX23" fmla="*/ 14789 w 340128"/>
                <a:gd name="connsiteY23" fmla="*/ 76405 h 263722"/>
                <a:gd name="connsiteX24" fmla="*/ 29577 w 340128"/>
                <a:gd name="connsiteY24" fmla="*/ 81335 h 263722"/>
                <a:gd name="connsiteX25" fmla="*/ 44365 w 340128"/>
                <a:gd name="connsiteY25" fmla="*/ 91193 h 263722"/>
                <a:gd name="connsiteX26" fmla="*/ 49294 w 340128"/>
                <a:gd name="connsiteY26" fmla="*/ 96123 h 263722"/>
                <a:gd name="connsiteX27" fmla="*/ 59153 w 340128"/>
                <a:gd name="connsiteY27" fmla="*/ 98587 h 263722"/>
                <a:gd name="connsiteX28" fmla="*/ 76406 w 340128"/>
                <a:gd name="connsiteY28" fmla="*/ 110911 h 263722"/>
                <a:gd name="connsiteX29" fmla="*/ 91194 w 340128"/>
                <a:gd name="connsiteY29" fmla="*/ 128164 h 263722"/>
                <a:gd name="connsiteX30" fmla="*/ 105982 w 340128"/>
                <a:gd name="connsiteY30" fmla="*/ 138022 h 263722"/>
                <a:gd name="connsiteX31" fmla="*/ 110912 w 340128"/>
                <a:gd name="connsiteY31" fmla="*/ 142952 h 263722"/>
                <a:gd name="connsiteX32" fmla="*/ 125700 w 340128"/>
                <a:gd name="connsiteY32" fmla="*/ 152811 h 263722"/>
                <a:gd name="connsiteX33" fmla="*/ 138023 w 340128"/>
                <a:gd name="connsiteY33" fmla="*/ 167599 h 263722"/>
                <a:gd name="connsiteX34" fmla="*/ 142952 w 340128"/>
                <a:gd name="connsiteY34" fmla="*/ 174993 h 263722"/>
                <a:gd name="connsiteX35" fmla="*/ 150347 w 340128"/>
                <a:gd name="connsiteY35" fmla="*/ 177458 h 263722"/>
                <a:gd name="connsiteX36" fmla="*/ 157741 w 340128"/>
                <a:gd name="connsiteY36" fmla="*/ 189781 h 263722"/>
                <a:gd name="connsiteX37" fmla="*/ 172529 w 340128"/>
                <a:gd name="connsiteY37" fmla="*/ 209498 h 263722"/>
                <a:gd name="connsiteX38" fmla="*/ 174993 w 340128"/>
                <a:gd name="connsiteY38" fmla="*/ 216893 h 263722"/>
                <a:gd name="connsiteX39" fmla="*/ 189782 w 340128"/>
                <a:gd name="connsiteY39" fmla="*/ 221822 h 263722"/>
                <a:gd name="connsiteX40" fmla="*/ 197176 w 340128"/>
                <a:gd name="connsiteY40" fmla="*/ 226751 h 263722"/>
                <a:gd name="connsiteX41" fmla="*/ 202105 w 340128"/>
                <a:gd name="connsiteY41" fmla="*/ 231681 h 263722"/>
                <a:gd name="connsiteX42" fmla="*/ 216893 w 340128"/>
                <a:gd name="connsiteY42" fmla="*/ 236610 h 263722"/>
                <a:gd name="connsiteX43" fmla="*/ 221823 w 340128"/>
                <a:gd name="connsiteY43" fmla="*/ 241539 h 263722"/>
                <a:gd name="connsiteX44" fmla="*/ 234146 w 340128"/>
                <a:gd name="connsiteY44" fmla="*/ 244004 h 263722"/>
                <a:gd name="connsiteX45" fmla="*/ 248934 w 340128"/>
                <a:gd name="connsiteY45" fmla="*/ 248934 h 263722"/>
                <a:gd name="connsiteX46" fmla="*/ 256328 w 340128"/>
                <a:gd name="connsiteY46" fmla="*/ 251398 h 263722"/>
                <a:gd name="connsiteX47" fmla="*/ 276046 w 340128"/>
                <a:gd name="connsiteY47" fmla="*/ 261257 h 263722"/>
                <a:gd name="connsiteX48" fmla="*/ 283440 w 340128"/>
                <a:gd name="connsiteY48" fmla="*/ 263722 h 263722"/>
                <a:gd name="connsiteX49" fmla="*/ 305622 w 340128"/>
                <a:gd name="connsiteY49" fmla="*/ 261257 h 263722"/>
                <a:gd name="connsiteX50" fmla="*/ 313016 w 340128"/>
                <a:gd name="connsiteY50" fmla="*/ 258792 h 263722"/>
                <a:gd name="connsiteX51" fmla="*/ 317945 w 340128"/>
                <a:gd name="connsiteY51" fmla="*/ 251398 h 263722"/>
                <a:gd name="connsiteX52" fmla="*/ 322875 w 340128"/>
                <a:gd name="connsiteY52" fmla="*/ 246469 h 263722"/>
                <a:gd name="connsiteX53" fmla="*/ 330269 w 340128"/>
                <a:gd name="connsiteY53" fmla="*/ 234145 h 263722"/>
                <a:gd name="connsiteX54" fmla="*/ 332734 w 340128"/>
                <a:gd name="connsiteY54" fmla="*/ 226751 h 263722"/>
                <a:gd name="connsiteX55" fmla="*/ 340128 w 340128"/>
                <a:gd name="connsiteY55" fmla="*/ 189781 h 263722"/>
                <a:gd name="connsiteX56" fmla="*/ 337663 w 340128"/>
                <a:gd name="connsiteY56" fmla="*/ 157740 h 263722"/>
                <a:gd name="connsiteX57" fmla="*/ 335198 w 340128"/>
                <a:gd name="connsiteY57" fmla="*/ 145417 h 263722"/>
                <a:gd name="connsiteX58" fmla="*/ 330269 w 340128"/>
                <a:gd name="connsiteY58" fmla="*/ 140487 h 263722"/>
                <a:gd name="connsiteX59" fmla="*/ 327804 w 340128"/>
                <a:gd name="connsiteY59" fmla="*/ 133093 h 263722"/>
                <a:gd name="connsiteX60" fmla="*/ 322875 w 340128"/>
                <a:gd name="connsiteY60" fmla="*/ 125699 h 263722"/>
                <a:gd name="connsiteX61" fmla="*/ 313016 w 340128"/>
                <a:gd name="connsiteY61" fmla="*/ 105981 h 263722"/>
                <a:gd name="connsiteX62" fmla="*/ 308087 w 340128"/>
                <a:gd name="connsiteY62" fmla="*/ 91193 h 263722"/>
                <a:gd name="connsiteX63" fmla="*/ 300693 w 340128"/>
                <a:gd name="connsiteY63" fmla="*/ 76405 h 263722"/>
                <a:gd name="connsiteX64" fmla="*/ 295763 w 340128"/>
                <a:gd name="connsiteY64" fmla="*/ 71476 h 263722"/>
                <a:gd name="connsiteX65" fmla="*/ 288369 w 340128"/>
                <a:gd name="connsiteY65" fmla="*/ 59152 h 263722"/>
                <a:gd name="connsiteX66" fmla="*/ 285905 w 340128"/>
                <a:gd name="connsiteY66" fmla="*/ 51758 h 263722"/>
                <a:gd name="connsiteX67" fmla="*/ 280975 w 340128"/>
                <a:gd name="connsiteY67" fmla="*/ 46829 h 263722"/>
                <a:gd name="connsiteX68" fmla="*/ 276046 w 340128"/>
                <a:gd name="connsiteY68" fmla="*/ 39435 h 263722"/>
                <a:gd name="connsiteX69" fmla="*/ 271116 w 340128"/>
                <a:gd name="connsiteY69" fmla="*/ 34505 h 263722"/>
                <a:gd name="connsiteX70" fmla="*/ 253864 w 340128"/>
                <a:gd name="connsiteY70" fmla="*/ 14788 h 263722"/>
                <a:gd name="connsiteX71" fmla="*/ 248934 w 340128"/>
                <a:gd name="connsiteY71" fmla="*/ 9859 h 263722"/>
                <a:gd name="connsiteX72" fmla="*/ 251399 w 340128"/>
                <a:gd name="connsiteY72" fmla="*/ 4929 h 26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40128" h="263722">
                  <a:moveTo>
                    <a:pt x="251399" y="4929"/>
                  </a:moveTo>
                  <a:cubicBezTo>
                    <a:pt x="248934" y="6161"/>
                    <a:pt x="239265" y="10853"/>
                    <a:pt x="234146" y="17253"/>
                  </a:cubicBezTo>
                  <a:cubicBezTo>
                    <a:pt x="232296" y="19566"/>
                    <a:pt x="231729" y="23077"/>
                    <a:pt x="229217" y="24647"/>
                  </a:cubicBezTo>
                  <a:cubicBezTo>
                    <a:pt x="221834" y="29261"/>
                    <a:pt x="207871" y="30545"/>
                    <a:pt x="199640" y="32041"/>
                  </a:cubicBezTo>
                  <a:cubicBezTo>
                    <a:pt x="195519" y="32790"/>
                    <a:pt x="191358" y="33403"/>
                    <a:pt x="187317" y="34505"/>
                  </a:cubicBezTo>
                  <a:cubicBezTo>
                    <a:pt x="182304" y="35872"/>
                    <a:pt x="172529" y="39435"/>
                    <a:pt x="172529" y="39435"/>
                  </a:cubicBezTo>
                  <a:cubicBezTo>
                    <a:pt x="167600" y="38613"/>
                    <a:pt x="162589" y="38182"/>
                    <a:pt x="157741" y="36970"/>
                  </a:cubicBezTo>
                  <a:cubicBezTo>
                    <a:pt x="152700" y="35710"/>
                    <a:pt x="142952" y="32041"/>
                    <a:pt x="142952" y="32041"/>
                  </a:cubicBezTo>
                  <a:cubicBezTo>
                    <a:pt x="141309" y="30398"/>
                    <a:pt x="139475" y="28926"/>
                    <a:pt x="138023" y="27111"/>
                  </a:cubicBezTo>
                  <a:cubicBezTo>
                    <a:pt x="136173" y="24798"/>
                    <a:pt x="135606" y="21287"/>
                    <a:pt x="133094" y="19717"/>
                  </a:cubicBezTo>
                  <a:cubicBezTo>
                    <a:pt x="128688" y="16963"/>
                    <a:pt x="118306" y="14788"/>
                    <a:pt x="118306" y="14788"/>
                  </a:cubicBezTo>
                  <a:cubicBezTo>
                    <a:pt x="117484" y="12323"/>
                    <a:pt x="117678" y="9231"/>
                    <a:pt x="115841" y="7394"/>
                  </a:cubicBezTo>
                  <a:cubicBezTo>
                    <a:pt x="114004" y="5557"/>
                    <a:pt x="110675" y="6266"/>
                    <a:pt x="108447" y="4929"/>
                  </a:cubicBezTo>
                  <a:cubicBezTo>
                    <a:pt x="106454" y="3733"/>
                    <a:pt x="105160" y="1643"/>
                    <a:pt x="103517" y="0"/>
                  </a:cubicBezTo>
                  <a:cubicBezTo>
                    <a:pt x="89551" y="822"/>
                    <a:pt x="75539" y="1073"/>
                    <a:pt x="61618" y="2465"/>
                  </a:cubicBezTo>
                  <a:cubicBezTo>
                    <a:pt x="59033" y="2723"/>
                    <a:pt x="56302" y="3370"/>
                    <a:pt x="54224" y="4929"/>
                  </a:cubicBezTo>
                  <a:cubicBezTo>
                    <a:pt x="31567" y="21921"/>
                    <a:pt x="51211" y="14150"/>
                    <a:pt x="34506" y="19717"/>
                  </a:cubicBezTo>
                  <a:cubicBezTo>
                    <a:pt x="31220" y="23003"/>
                    <a:pt x="28514" y="26998"/>
                    <a:pt x="24647" y="29576"/>
                  </a:cubicBezTo>
                  <a:cubicBezTo>
                    <a:pt x="15319" y="35794"/>
                    <a:pt x="19347" y="32410"/>
                    <a:pt x="12324" y="39435"/>
                  </a:cubicBezTo>
                  <a:cubicBezTo>
                    <a:pt x="11502" y="41900"/>
                    <a:pt x="11021" y="44505"/>
                    <a:pt x="9859" y="46829"/>
                  </a:cubicBezTo>
                  <a:cubicBezTo>
                    <a:pt x="6749" y="53049"/>
                    <a:pt x="4587" y="54566"/>
                    <a:pt x="0" y="59152"/>
                  </a:cubicBezTo>
                  <a:cubicBezTo>
                    <a:pt x="822" y="62438"/>
                    <a:pt x="349" y="66366"/>
                    <a:pt x="2465" y="69011"/>
                  </a:cubicBezTo>
                  <a:cubicBezTo>
                    <a:pt x="4088" y="71040"/>
                    <a:pt x="7631" y="70139"/>
                    <a:pt x="9859" y="71476"/>
                  </a:cubicBezTo>
                  <a:cubicBezTo>
                    <a:pt x="11852" y="72672"/>
                    <a:pt x="12711" y="75366"/>
                    <a:pt x="14789" y="76405"/>
                  </a:cubicBezTo>
                  <a:cubicBezTo>
                    <a:pt x="19436" y="78729"/>
                    <a:pt x="25254" y="78453"/>
                    <a:pt x="29577" y="81335"/>
                  </a:cubicBezTo>
                  <a:cubicBezTo>
                    <a:pt x="34506" y="84621"/>
                    <a:pt x="40176" y="87004"/>
                    <a:pt x="44365" y="91193"/>
                  </a:cubicBezTo>
                  <a:cubicBezTo>
                    <a:pt x="46008" y="92836"/>
                    <a:pt x="47216" y="95084"/>
                    <a:pt x="49294" y="96123"/>
                  </a:cubicBezTo>
                  <a:cubicBezTo>
                    <a:pt x="52324" y="97638"/>
                    <a:pt x="55867" y="97766"/>
                    <a:pt x="59153" y="98587"/>
                  </a:cubicBezTo>
                  <a:cubicBezTo>
                    <a:pt x="70849" y="110283"/>
                    <a:pt x="64603" y="106976"/>
                    <a:pt x="76406" y="110911"/>
                  </a:cubicBezTo>
                  <a:cubicBezTo>
                    <a:pt x="80866" y="117601"/>
                    <a:pt x="84022" y="123383"/>
                    <a:pt x="91194" y="128164"/>
                  </a:cubicBezTo>
                  <a:cubicBezTo>
                    <a:pt x="96123" y="131450"/>
                    <a:pt x="101793" y="133833"/>
                    <a:pt x="105982" y="138022"/>
                  </a:cubicBezTo>
                  <a:cubicBezTo>
                    <a:pt x="107625" y="139665"/>
                    <a:pt x="109053" y="141558"/>
                    <a:pt x="110912" y="142952"/>
                  </a:cubicBezTo>
                  <a:cubicBezTo>
                    <a:pt x="115651" y="146507"/>
                    <a:pt x="125700" y="152811"/>
                    <a:pt x="125700" y="152811"/>
                  </a:cubicBezTo>
                  <a:cubicBezTo>
                    <a:pt x="137938" y="171169"/>
                    <a:pt x="122209" y="148622"/>
                    <a:pt x="138023" y="167599"/>
                  </a:cubicBezTo>
                  <a:cubicBezTo>
                    <a:pt x="139919" y="169875"/>
                    <a:pt x="140639" y="173143"/>
                    <a:pt x="142952" y="174993"/>
                  </a:cubicBezTo>
                  <a:cubicBezTo>
                    <a:pt x="144981" y="176616"/>
                    <a:pt x="147882" y="176636"/>
                    <a:pt x="150347" y="177458"/>
                  </a:cubicBezTo>
                  <a:cubicBezTo>
                    <a:pt x="155059" y="191597"/>
                    <a:pt x="149620" y="178954"/>
                    <a:pt x="157741" y="189781"/>
                  </a:cubicBezTo>
                  <a:cubicBezTo>
                    <a:pt x="174463" y="212076"/>
                    <a:pt x="161223" y="198194"/>
                    <a:pt x="172529" y="209498"/>
                  </a:cubicBezTo>
                  <a:cubicBezTo>
                    <a:pt x="173350" y="211963"/>
                    <a:pt x="172879" y="215383"/>
                    <a:pt x="174993" y="216893"/>
                  </a:cubicBezTo>
                  <a:cubicBezTo>
                    <a:pt x="179221" y="219913"/>
                    <a:pt x="185458" y="218940"/>
                    <a:pt x="189782" y="221822"/>
                  </a:cubicBezTo>
                  <a:cubicBezTo>
                    <a:pt x="192247" y="223465"/>
                    <a:pt x="194863" y="224901"/>
                    <a:pt x="197176" y="226751"/>
                  </a:cubicBezTo>
                  <a:cubicBezTo>
                    <a:pt x="198991" y="228203"/>
                    <a:pt x="200027" y="230642"/>
                    <a:pt x="202105" y="231681"/>
                  </a:cubicBezTo>
                  <a:cubicBezTo>
                    <a:pt x="206752" y="234005"/>
                    <a:pt x="216893" y="236610"/>
                    <a:pt x="216893" y="236610"/>
                  </a:cubicBezTo>
                  <a:cubicBezTo>
                    <a:pt x="218536" y="238253"/>
                    <a:pt x="219687" y="240624"/>
                    <a:pt x="221823" y="241539"/>
                  </a:cubicBezTo>
                  <a:cubicBezTo>
                    <a:pt x="225673" y="243189"/>
                    <a:pt x="230105" y="242902"/>
                    <a:pt x="234146" y="244004"/>
                  </a:cubicBezTo>
                  <a:cubicBezTo>
                    <a:pt x="239159" y="245371"/>
                    <a:pt x="244005" y="247291"/>
                    <a:pt x="248934" y="248934"/>
                  </a:cubicBezTo>
                  <a:lnTo>
                    <a:pt x="256328" y="251398"/>
                  </a:lnTo>
                  <a:cubicBezTo>
                    <a:pt x="264932" y="260002"/>
                    <a:pt x="259053" y="255593"/>
                    <a:pt x="276046" y="261257"/>
                  </a:cubicBezTo>
                  <a:lnTo>
                    <a:pt x="283440" y="263722"/>
                  </a:lnTo>
                  <a:cubicBezTo>
                    <a:pt x="290834" y="262900"/>
                    <a:pt x="298284" y="262480"/>
                    <a:pt x="305622" y="261257"/>
                  </a:cubicBezTo>
                  <a:cubicBezTo>
                    <a:pt x="308185" y="260830"/>
                    <a:pt x="310987" y="260415"/>
                    <a:pt x="313016" y="258792"/>
                  </a:cubicBezTo>
                  <a:cubicBezTo>
                    <a:pt x="315329" y="256942"/>
                    <a:pt x="316095" y="253711"/>
                    <a:pt x="317945" y="251398"/>
                  </a:cubicBezTo>
                  <a:cubicBezTo>
                    <a:pt x="319397" y="249583"/>
                    <a:pt x="321232" y="248112"/>
                    <a:pt x="322875" y="246469"/>
                  </a:cubicBezTo>
                  <a:cubicBezTo>
                    <a:pt x="329858" y="225523"/>
                    <a:pt x="320119" y="251062"/>
                    <a:pt x="330269" y="234145"/>
                  </a:cubicBezTo>
                  <a:cubicBezTo>
                    <a:pt x="331606" y="231917"/>
                    <a:pt x="331912" y="229216"/>
                    <a:pt x="332734" y="226751"/>
                  </a:cubicBezTo>
                  <a:cubicBezTo>
                    <a:pt x="338090" y="194612"/>
                    <a:pt x="334502" y="206657"/>
                    <a:pt x="340128" y="189781"/>
                  </a:cubicBezTo>
                  <a:cubicBezTo>
                    <a:pt x="339306" y="179101"/>
                    <a:pt x="338846" y="168386"/>
                    <a:pt x="337663" y="157740"/>
                  </a:cubicBezTo>
                  <a:cubicBezTo>
                    <a:pt x="337200" y="153577"/>
                    <a:pt x="336848" y="149267"/>
                    <a:pt x="335198" y="145417"/>
                  </a:cubicBezTo>
                  <a:cubicBezTo>
                    <a:pt x="334283" y="143281"/>
                    <a:pt x="331912" y="142130"/>
                    <a:pt x="330269" y="140487"/>
                  </a:cubicBezTo>
                  <a:cubicBezTo>
                    <a:pt x="329447" y="138022"/>
                    <a:pt x="328966" y="135417"/>
                    <a:pt x="327804" y="133093"/>
                  </a:cubicBezTo>
                  <a:cubicBezTo>
                    <a:pt x="326479" y="130444"/>
                    <a:pt x="324078" y="128406"/>
                    <a:pt x="322875" y="125699"/>
                  </a:cubicBezTo>
                  <a:cubicBezTo>
                    <a:pt x="313812" y="105308"/>
                    <a:pt x="323139" y="116106"/>
                    <a:pt x="313016" y="105981"/>
                  </a:cubicBezTo>
                  <a:lnTo>
                    <a:pt x="308087" y="91193"/>
                  </a:lnTo>
                  <a:cubicBezTo>
                    <a:pt x="305485" y="83386"/>
                    <a:pt x="306152" y="83228"/>
                    <a:pt x="300693" y="76405"/>
                  </a:cubicBezTo>
                  <a:cubicBezTo>
                    <a:pt x="299241" y="74590"/>
                    <a:pt x="297406" y="73119"/>
                    <a:pt x="295763" y="71476"/>
                  </a:cubicBezTo>
                  <a:cubicBezTo>
                    <a:pt x="288784" y="50532"/>
                    <a:pt x="298518" y="76068"/>
                    <a:pt x="288369" y="59152"/>
                  </a:cubicBezTo>
                  <a:cubicBezTo>
                    <a:pt x="287032" y="56924"/>
                    <a:pt x="287242" y="53986"/>
                    <a:pt x="285905" y="51758"/>
                  </a:cubicBezTo>
                  <a:cubicBezTo>
                    <a:pt x="284709" y="49765"/>
                    <a:pt x="282427" y="48644"/>
                    <a:pt x="280975" y="46829"/>
                  </a:cubicBezTo>
                  <a:cubicBezTo>
                    <a:pt x="279125" y="44516"/>
                    <a:pt x="277896" y="41748"/>
                    <a:pt x="276046" y="39435"/>
                  </a:cubicBezTo>
                  <a:cubicBezTo>
                    <a:pt x="274594" y="37620"/>
                    <a:pt x="272510" y="36364"/>
                    <a:pt x="271116" y="34505"/>
                  </a:cubicBezTo>
                  <a:cubicBezTo>
                    <a:pt x="249863" y="6167"/>
                    <a:pt x="271063" y="28546"/>
                    <a:pt x="253864" y="14788"/>
                  </a:cubicBezTo>
                  <a:cubicBezTo>
                    <a:pt x="252049" y="13336"/>
                    <a:pt x="251168" y="10497"/>
                    <a:pt x="248934" y="9859"/>
                  </a:cubicBezTo>
                  <a:cubicBezTo>
                    <a:pt x="244984" y="8731"/>
                    <a:pt x="253864" y="3697"/>
                    <a:pt x="251399" y="4929"/>
                  </a:cubicBezTo>
                  <a:close/>
                </a:path>
              </a:pathLst>
            </a:custGeom>
            <a:solidFill>
              <a:schemeClr val="accent2">
                <a:lumMod val="7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1668160" y="4633637"/>
              <a:ext cx="727327" cy="709830"/>
            </a:xfrm>
            <a:custGeom>
              <a:avLst/>
              <a:gdLst>
                <a:gd name="connsiteX0" fmla="*/ 138023 w 727327"/>
                <a:gd name="connsiteY0" fmla="*/ 36970 h 709830"/>
                <a:gd name="connsiteX1" fmla="*/ 150347 w 727327"/>
                <a:gd name="connsiteY1" fmla="*/ 39435 h 709830"/>
                <a:gd name="connsiteX2" fmla="*/ 165135 w 727327"/>
                <a:gd name="connsiteY2" fmla="*/ 49293 h 709830"/>
                <a:gd name="connsiteX3" fmla="*/ 179923 w 727327"/>
                <a:gd name="connsiteY3" fmla="*/ 54223 h 709830"/>
                <a:gd name="connsiteX4" fmla="*/ 187317 w 727327"/>
                <a:gd name="connsiteY4" fmla="*/ 56688 h 709830"/>
                <a:gd name="connsiteX5" fmla="*/ 192246 w 727327"/>
                <a:gd name="connsiteY5" fmla="*/ 64082 h 709830"/>
                <a:gd name="connsiteX6" fmla="*/ 202105 w 727327"/>
                <a:gd name="connsiteY6" fmla="*/ 66546 h 709830"/>
                <a:gd name="connsiteX7" fmla="*/ 209499 w 727327"/>
                <a:gd name="connsiteY7" fmla="*/ 69011 h 709830"/>
                <a:gd name="connsiteX8" fmla="*/ 224287 w 727327"/>
                <a:gd name="connsiteY8" fmla="*/ 71476 h 709830"/>
                <a:gd name="connsiteX9" fmla="*/ 241540 w 727327"/>
                <a:gd name="connsiteY9" fmla="*/ 76405 h 709830"/>
                <a:gd name="connsiteX10" fmla="*/ 273581 w 727327"/>
                <a:gd name="connsiteY10" fmla="*/ 73940 h 709830"/>
                <a:gd name="connsiteX11" fmla="*/ 280975 w 727327"/>
                <a:gd name="connsiteY11" fmla="*/ 71476 h 709830"/>
                <a:gd name="connsiteX12" fmla="*/ 293299 w 727327"/>
                <a:gd name="connsiteY12" fmla="*/ 61617 h 709830"/>
                <a:gd name="connsiteX13" fmla="*/ 300693 w 727327"/>
                <a:gd name="connsiteY13" fmla="*/ 59152 h 709830"/>
                <a:gd name="connsiteX14" fmla="*/ 315481 w 727327"/>
                <a:gd name="connsiteY14" fmla="*/ 49293 h 709830"/>
                <a:gd name="connsiteX15" fmla="*/ 320410 w 727327"/>
                <a:gd name="connsiteY15" fmla="*/ 41899 h 709830"/>
                <a:gd name="connsiteX16" fmla="*/ 327804 w 727327"/>
                <a:gd name="connsiteY16" fmla="*/ 39435 h 709830"/>
                <a:gd name="connsiteX17" fmla="*/ 330269 w 727327"/>
                <a:gd name="connsiteY17" fmla="*/ 32041 h 709830"/>
                <a:gd name="connsiteX18" fmla="*/ 345057 w 727327"/>
                <a:gd name="connsiteY18" fmla="*/ 24647 h 709830"/>
                <a:gd name="connsiteX19" fmla="*/ 364775 w 727327"/>
                <a:gd name="connsiteY19" fmla="*/ 14788 h 709830"/>
                <a:gd name="connsiteX20" fmla="*/ 386957 w 727327"/>
                <a:gd name="connsiteY20" fmla="*/ 7394 h 709830"/>
                <a:gd name="connsiteX21" fmla="*/ 401745 w 727327"/>
                <a:gd name="connsiteY21" fmla="*/ 2464 h 709830"/>
                <a:gd name="connsiteX22" fmla="*/ 409139 w 727327"/>
                <a:gd name="connsiteY22" fmla="*/ 0 h 709830"/>
                <a:gd name="connsiteX23" fmla="*/ 492938 w 727327"/>
                <a:gd name="connsiteY23" fmla="*/ 2464 h 709830"/>
                <a:gd name="connsiteX24" fmla="*/ 507727 w 727327"/>
                <a:gd name="connsiteY24" fmla="*/ 7394 h 709830"/>
                <a:gd name="connsiteX25" fmla="*/ 515121 w 727327"/>
                <a:gd name="connsiteY25" fmla="*/ 9858 h 709830"/>
                <a:gd name="connsiteX26" fmla="*/ 522515 w 727327"/>
                <a:gd name="connsiteY26" fmla="*/ 14788 h 709830"/>
                <a:gd name="connsiteX27" fmla="*/ 529909 w 727327"/>
                <a:gd name="connsiteY27" fmla="*/ 17252 h 709830"/>
                <a:gd name="connsiteX28" fmla="*/ 534838 w 727327"/>
                <a:gd name="connsiteY28" fmla="*/ 22182 h 709830"/>
                <a:gd name="connsiteX29" fmla="*/ 549626 w 727327"/>
                <a:gd name="connsiteY29" fmla="*/ 27111 h 709830"/>
                <a:gd name="connsiteX30" fmla="*/ 559485 w 727327"/>
                <a:gd name="connsiteY30" fmla="*/ 39435 h 709830"/>
                <a:gd name="connsiteX31" fmla="*/ 571809 w 727327"/>
                <a:gd name="connsiteY31" fmla="*/ 51758 h 709830"/>
                <a:gd name="connsiteX32" fmla="*/ 586597 w 727327"/>
                <a:gd name="connsiteY32" fmla="*/ 71476 h 709830"/>
                <a:gd name="connsiteX33" fmla="*/ 589061 w 727327"/>
                <a:gd name="connsiteY33" fmla="*/ 78870 h 709830"/>
                <a:gd name="connsiteX34" fmla="*/ 593991 w 727327"/>
                <a:gd name="connsiteY34" fmla="*/ 83799 h 709830"/>
                <a:gd name="connsiteX35" fmla="*/ 598920 w 727327"/>
                <a:gd name="connsiteY35" fmla="*/ 91193 h 709830"/>
                <a:gd name="connsiteX36" fmla="*/ 606314 w 727327"/>
                <a:gd name="connsiteY36" fmla="*/ 123234 h 709830"/>
                <a:gd name="connsiteX37" fmla="*/ 608779 w 727327"/>
                <a:gd name="connsiteY37" fmla="*/ 130628 h 709830"/>
                <a:gd name="connsiteX38" fmla="*/ 613708 w 727327"/>
                <a:gd name="connsiteY38" fmla="*/ 135558 h 709830"/>
                <a:gd name="connsiteX39" fmla="*/ 618638 w 727327"/>
                <a:gd name="connsiteY39" fmla="*/ 150346 h 709830"/>
                <a:gd name="connsiteX40" fmla="*/ 633426 w 727327"/>
                <a:gd name="connsiteY40" fmla="*/ 155275 h 709830"/>
                <a:gd name="connsiteX41" fmla="*/ 645749 w 727327"/>
                <a:gd name="connsiteY41" fmla="*/ 165134 h 709830"/>
                <a:gd name="connsiteX42" fmla="*/ 663002 w 727327"/>
                <a:gd name="connsiteY42" fmla="*/ 177457 h 709830"/>
                <a:gd name="connsiteX43" fmla="*/ 680255 w 727327"/>
                <a:gd name="connsiteY43" fmla="*/ 189781 h 709830"/>
                <a:gd name="connsiteX44" fmla="*/ 690114 w 727327"/>
                <a:gd name="connsiteY44" fmla="*/ 202104 h 709830"/>
                <a:gd name="connsiteX45" fmla="*/ 692578 w 727327"/>
                <a:gd name="connsiteY45" fmla="*/ 209498 h 709830"/>
                <a:gd name="connsiteX46" fmla="*/ 704902 w 727327"/>
                <a:gd name="connsiteY46" fmla="*/ 219357 h 709830"/>
                <a:gd name="connsiteX47" fmla="*/ 707367 w 727327"/>
                <a:gd name="connsiteY47" fmla="*/ 226751 h 709830"/>
                <a:gd name="connsiteX48" fmla="*/ 714761 w 727327"/>
                <a:gd name="connsiteY48" fmla="*/ 231680 h 709830"/>
                <a:gd name="connsiteX49" fmla="*/ 719690 w 727327"/>
                <a:gd name="connsiteY49" fmla="*/ 236610 h 709830"/>
                <a:gd name="connsiteX50" fmla="*/ 722155 w 727327"/>
                <a:gd name="connsiteY50" fmla="*/ 315480 h 709830"/>
                <a:gd name="connsiteX51" fmla="*/ 717225 w 727327"/>
                <a:gd name="connsiteY51" fmla="*/ 320409 h 709830"/>
                <a:gd name="connsiteX52" fmla="*/ 709831 w 727327"/>
                <a:gd name="connsiteY52" fmla="*/ 332733 h 709830"/>
                <a:gd name="connsiteX53" fmla="*/ 702437 w 727327"/>
                <a:gd name="connsiteY53" fmla="*/ 345056 h 709830"/>
                <a:gd name="connsiteX54" fmla="*/ 695043 w 727327"/>
                <a:gd name="connsiteY54" fmla="*/ 357380 h 709830"/>
                <a:gd name="connsiteX55" fmla="*/ 690114 w 727327"/>
                <a:gd name="connsiteY55" fmla="*/ 364774 h 709830"/>
                <a:gd name="connsiteX56" fmla="*/ 680255 w 727327"/>
                <a:gd name="connsiteY56" fmla="*/ 374633 h 709830"/>
                <a:gd name="connsiteX57" fmla="*/ 677790 w 727327"/>
                <a:gd name="connsiteY57" fmla="*/ 382027 h 709830"/>
                <a:gd name="connsiteX58" fmla="*/ 670396 w 727327"/>
                <a:gd name="connsiteY58" fmla="*/ 384491 h 709830"/>
                <a:gd name="connsiteX59" fmla="*/ 665467 w 727327"/>
                <a:gd name="connsiteY59" fmla="*/ 389421 h 709830"/>
                <a:gd name="connsiteX60" fmla="*/ 650679 w 727327"/>
                <a:gd name="connsiteY60" fmla="*/ 396815 h 709830"/>
                <a:gd name="connsiteX61" fmla="*/ 645749 w 727327"/>
                <a:gd name="connsiteY61" fmla="*/ 401744 h 709830"/>
                <a:gd name="connsiteX62" fmla="*/ 630961 w 727327"/>
                <a:gd name="connsiteY62" fmla="*/ 406673 h 709830"/>
                <a:gd name="connsiteX63" fmla="*/ 626032 w 727327"/>
                <a:gd name="connsiteY63" fmla="*/ 411603 h 709830"/>
                <a:gd name="connsiteX64" fmla="*/ 611244 w 727327"/>
                <a:gd name="connsiteY64" fmla="*/ 416532 h 709830"/>
                <a:gd name="connsiteX65" fmla="*/ 598920 w 727327"/>
                <a:gd name="connsiteY65" fmla="*/ 423926 h 709830"/>
                <a:gd name="connsiteX66" fmla="*/ 593991 w 727327"/>
                <a:gd name="connsiteY66" fmla="*/ 428856 h 709830"/>
                <a:gd name="connsiteX67" fmla="*/ 589061 w 727327"/>
                <a:gd name="connsiteY67" fmla="*/ 443644 h 709830"/>
                <a:gd name="connsiteX68" fmla="*/ 596455 w 727327"/>
                <a:gd name="connsiteY68" fmla="*/ 483079 h 709830"/>
                <a:gd name="connsiteX69" fmla="*/ 598920 w 727327"/>
                <a:gd name="connsiteY69" fmla="*/ 490473 h 709830"/>
                <a:gd name="connsiteX70" fmla="*/ 608779 w 727327"/>
                <a:gd name="connsiteY70" fmla="*/ 500332 h 709830"/>
                <a:gd name="connsiteX71" fmla="*/ 618638 w 727327"/>
                <a:gd name="connsiteY71" fmla="*/ 512655 h 709830"/>
                <a:gd name="connsiteX72" fmla="*/ 621102 w 727327"/>
                <a:gd name="connsiteY72" fmla="*/ 520049 h 709830"/>
                <a:gd name="connsiteX73" fmla="*/ 626032 w 727327"/>
                <a:gd name="connsiteY73" fmla="*/ 524979 h 709830"/>
                <a:gd name="connsiteX74" fmla="*/ 635891 w 727327"/>
                <a:gd name="connsiteY74" fmla="*/ 537302 h 709830"/>
                <a:gd name="connsiteX75" fmla="*/ 638355 w 727327"/>
                <a:gd name="connsiteY75" fmla="*/ 544696 h 709830"/>
                <a:gd name="connsiteX76" fmla="*/ 653143 w 727327"/>
                <a:gd name="connsiteY76" fmla="*/ 564414 h 709830"/>
                <a:gd name="connsiteX77" fmla="*/ 655608 w 727327"/>
                <a:gd name="connsiteY77" fmla="*/ 571808 h 709830"/>
                <a:gd name="connsiteX78" fmla="*/ 665467 w 727327"/>
                <a:gd name="connsiteY78" fmla="*/ 584131 h 709830"/>
                <a:gd name="connsiteX79" fmla="*/ 667931 w 727327"/>
                <a:gd name="connsiteY79" fmla="*/ 591525 h 709830"/>
                <a:gd name="connsiteX80" fmla="*/ 680255 w 727327"/>
                <a:gd name="connsiteY80" fmla="*/ 598919 h 709830"/>
                <a:gd name="connsiteX81" fmla="*/ 685184 w 727327"/>
                <a:gd name="connsiteY81" fmla="*/ 613707 h 709830"/>
                <a:gd name="connsiteX82" fmla="*/ 687649 w 727327"/>
                <a:gd name="connsiteY82" fmla="*/ 621102 h 709830"/>
                <a:gd name="connsiteX83" fmla="*/ 692578 w 727327"/>
                <a:gd name="connsiteY83" fmla="*/ 628496 h 709830"/>
                <a:gd name="connsiteX84" fmla="*/ 697508 w 727327"/>
                <a:gd name="connsiteY84" fmla="*/ 643284 h 709830"/>
                <a:gd name="connsiteX85" fmla="*/ 699972 w 727327"/>
                <a:gd name="connsiteY85" fmla="*/ 650678 h 709830"/>
                <a:gd name="connsiteX86" fmla="*/ 704902 w 727327"/>
                <a:gd name="connsiteY86" fmla="*/ 655607 h 709830"/>
                <a:gd name="connsiteX87" fmla="*/ 704902 w 727327"/>
                <a:gd name="connsiteY87" fmla="*/ 692578 h 709830"/>
                <a:gd name="connsiteX88" fmla="*/ 702437 w 727327"/>
                <a:gd name="connsiteY88" fmla="*/ 699972 h 709830"/>
                <a:gd name="connsiteX89" fmla="*/ 687649 w 727327"/>
                <a:gd name="connsiteY89" fmla="*/ 704901 h 709830"/>
                <a:gd name="connsiteX90" fmla="*/ 680255 w 727327"/>
                <a:gd name="connsiteY90" fmla="*/ 707366 h 709830"/>
                <a:gd name="connsiteX91" fmla="*/ 672861 w 727327"/>
                <a:gd name="connsiteY91" fmla="*/ 709830 h 709830"/>
                <a:gd name="connsiteX92" fmla="*/ 635891 w 727327"/>
                <a:gd name="connsiteY92" fmla="*/ 707366 h 709830"/>
                <a:gd name="connsiteX93" fmla="*/ 596455 w 727327"/>
                <a:gd name="connsiteY93" fmla="*/ 702436 h 709830"/>
                <a:gd name="connsiteX94" fmla="*/ 566879 w 727327"/>
                <a:gd name="connsiteY94" fmla="*/ 687648 h 709830"/>
                <a:gd name="connsiteX95" fmla="*/ 559485 w 727327"/>
                <a:gd name="connsiteY95" fmla="*/ 682719 h 709830"/>
                <a:gd name="connsiteX96" fmla="*/ 549626 w 727327"/>
                <a:gd name="connsiteY96" fmla="*/ 672860 h 709830"/>
                <a:gd name="connsiteX97" fmla="*/ 542232 w 727327"/>
                <a:gd name="connsiteY97" fmla="*/ 667931 h 709830"/>
                <a:gd name="connsiteX98" fmla="*/ 537303 w 727327"/>
                <a:gd name="connsiteY98" fmla="*/ 663001 h 709830"/>
                <a:gd name="connsiteX99" fmla="*/ 510191 w 727327"/>
                <a:gd name="connsiteY99" fmla="*/ 640819 h 709830"/>
                <a:gd name="connsiteX100" fmla="*/ 497868 w 727327"/>
                <a:gd name="connsiteY100" fmla="*/ 626031 h 709830"/>
                <a:gd name="connsiteX101" fmla="*/ 492938 w 727327"/>
                <a:gd name="connsiteY101" fmla="*/ 621102 h 709830"/>
                <a:gd name="connsiteX102" fmla="*/ 488009 w 727327"/>
                <a:gd name="connsiteY102" fmla="*/ 613707 h 709830"/>
                <a:gd name="connsiteX103" fmla="*/ 480615 w 727327"/>
                <a:gd name="connsiteY103" fmla="*/ 608778 h 709830"/>
                <a:gd name="connsiteX104" fmla="*/ 475686 w 727327"/>
                <a:gd name="connsiteY104" fmla="*/ 601384 h 709830"/>
                <a:gd name="connsiteX105" fmla="*/ 463362 w 727327"/>
                <a:gd name="connsiteY105" fmla="*/ 591525 h 709830"/>
                <a:gd name="connsiteX106" fmla="*/ 451039 w 727327"/>
                <a:gd name="connsiteY106" fmla="*/ 574272 h 709830"/>
                <a:gd name="connsiteX107" fmla="*/ 438715 w 727327"/>
                <a:gd name="connsiteY107" fmla="*/ 561949 h 709830"/>
                <a:gd name="connsiteX108" fmla="*/ 431321 w 727327"/>
                <a:gd name="connsiteY108" fmla="*/ 547161 h 709830"/>
                <a:gd name="connsiteX109" fmla="*/ 426392 w 727327"/>
                <a:gd name="connsiteY109" fmla="*/ 542231 h 709830"/>
                <a:gd name="connsiteX110" fmla="*/ 421462 w 727327"/>
                <a:gd name="connsiteY110" fmla="*/ 527443 h 709830"/>
                <a:gd name="connsiteX111" fmla="*/ 418998 w 727327"/>
                <a:gd name="connsiteY111" fmla="*/ 520049 h 709830"/>
                <a:gd name="connsiteX112" fmla="*/ 411604 w 727327"/>
                <a:gd name="connsiteY112" fmla="*/ 515120 h 709830"/>
                <a:gd name="connsiteX113" fmla="*/ 404210 w 727327"/>
                <a:gd name="connsiteY113" fmla="*/ 500332 h 709830"/>
                <a:gd name="connsiteX114" fmla="*/ 399280 w 727327"/>
                <a:gd name="connsiteY114" fmla="*/ 495402 h 709830"/>
                <a:gd name="connsiteX115" fmla="*/ 394351 w 727327"/>
                <a:gd name="connsiteY115" fmla="*/ 488008 h 709830"/>
                <a:gd name="connsiteX116" fmla="*/ 386957 w 727327"/>
                <a:gd name="connsiteY116" fmla="*/ 483079 h 709830"/>
                <a:gd name="connsiteX117" fmla="*/ 374633 w 727327"/>
                <a:gd name="connsiteY117" fmla="*/ 473220 h 709830"/>
                <a:gd name="connsiteX118" fmla="*/ 359845 w 727327"/>
                <a:gd name="connsiteY118" fmla="*/ 468291 h 709830"/>
                <a:gd name="connsiteX119" fmla="*/ 352451 w 727327"/>
                <a:gd name="connsiteY119" fmla="*/ 465826 h 709830"/>
                <a:gd name="connsiteX120" fmla="*/ 313016 w 727327"/>
                <a:gd name="connsiteY120" fmla="*/ 468291 h 709830"/>
                <a:gd name="connsiteX121" fmla="*/ 305622 w 727327"/>
                <a:gd name="connsiteY121" fmla="*/ 470755 h 709830"/>
                <a:gd name="connsiteX122" fmla="*/ 300693 w 727327"/>
                <a:gd name="connsiteY122" fmla="*/ 475685 h 709830"/>
                <a:gd name="connsiteX123" fmla="*/ 285905 w 727327"/>
                <a:gd name="connsiteY123" fmla="*/ 485544 h 709830"/>
                <a:gd name="connsiteX124" fmla="*/ 273581 w 727327"/>
                <a:gd name="connsiteY124" fmla="*/ 497867 h 709830"/>
                <a:gd name="connsiteX125" fmla="*/ 251399 w 727327"/>
                <a:gd name="connsiteY125" fmla="*/ 510190 h 709830"/>
                <a:gd name="connsiteX126" fmla="*/ 246469 w 727327"/>
                <a:gd name="connsiteY126" fmla="*/ 515120 h 709830"/>
                <a:gd name="connsiteX127" fmla="*/ 239075 w 727327"/>
                <a:gd name="connsiteY127" fmla="*/ 520049 h 709830"/>
                <a:gd name="connsiteX128" fmla="*/ 229217 w 727327"/>
                <a:gd name="connsiteY128" fmla="*/ 532373 h 709830"/>
                <a:gd name="connsiteX129" fmla="*/ 224287 w 727327"/>
                <a:gd name="connsiteY129" fmla="*/ 537302 h 709830"/>
                <a:gd name="connsiteX130" fmla="*/ 219358 w 727327"/>
                <a:gd name="connsiteY130" fmla="*/ 544696 h 709830"/>
                <a:gd name="connsiteX131" fmla="*/ 202105 w 727327"/>
                <a:gd name="connsiteY131" fmla="*/ 559484 h 709830"/>
                <a:gd name="connsiteX132" fmla="*/ 177458 w 727327"/>
                <a:gd name="connsiteY132" fmla="*/ 557020 h 709830"/>
                <a:gd name="connsiteX133" fmla="*/ 170064 w 727327"/>
                <a:gd name="connsiteY133" fmla="*/ 554555 h 709830"/>
                <a:gd name="connsiteX134" fmla="*/ 160205 w 727327"/>
                <a:gd name="connsiteY134" fmla="*/ 552090 h 709830"/>
                <a:gd name="connsiteX135" fmla="*/ 138023 w 727327"/>
                <a:gd name="connsiteY135" fmla="*/ 544696 h 709830"/>
                <a:gd name="connsiteX136" fmla="*/ 130629 w 727327"/>
                <a:gd name="connsiteY136" fmla="*/ 542231 h 709830"/>
                <a:gd name="connsiteX137" fmla="*/ 123235 w 727327"/>
                <a:gd name="connsiteY137" fmla="*/ 534837 h 709830"/>
                <a:gd name="connsiteX138" fmla="*/ 113376 w 727327"/>
                <a:gd name="connsiteY138" fmla="*/ 532373 h 709830"/>
                <a:gd name="connsiteX139" fmla="*/ 105982 w 727327"/>
                <a:gd name="connsiteY139" fmla="*/ 529908 h 709830"/>
                <a:gd name="connsiteX140" fmla="*/ 96123 w 727327"/>
                <a:gd name="connsiteY140" fmla="*/ 527443 h 709830"/>
                <a:gd name="connsiteX141" fmla="*/ 81335 w 727327"/>
                <a:gd name="connsiteY141" fmla="*/ 522514 h 709830"/>
                <a:gd name="connsiteX142" fmla="*/ 66547 w 727327"/>
                <a:gd name="connsiteY142" fmla="*/ 515120 h 709830"/>
                <a:gd name="connsiteX143" fmla="*/ 61618 w 727327"/>
                <a:gd name="connsiteY143" fmla="*/ 510190 h 709830"/>
                <a:gd name="connsiteX144" fmla="*/ 49294 w 727327"/>
                <a:gd name="connsiteY144" fmla="*/ 502796 h 709830"/>
                <a:gd name="connsiteX145" fmla="*/ 39436 w 727327"/>
                <a:gd name="connsiteY145" fmla="*/ 488008 h 709830"/>
                <a:gd name="connsiteX146" fmla="*/ 36971 w 727327"/>
                <a:gd name="connsiteY146" fmla="*/ 322874 h 709830"/>
                <a:gd name="connsiteX147" fmla="*/ 32041 w 727327"/>
                <a:gd name="connsiteY147" fmla="*/ 315480 h 709830"/>
                <a:gd name="connsiteX148" fmla="*/ 22183 w 727327"/>
                <a:gd name="connsiteY148" fmla="*/ 295762 h 709830"/>
                <a:gd name="connsiteX149" fmla="*/ 12324 w 727327"/>
                <a:gd name="connsiteY149" fmla="*/ 283439 h 709830"/>
                <a:gd name="connsiteX150" fmla="*/ 9859 w 727327"/>
                <a:gd name="connsiteY150" fmla="*/ 273580 h 709830"/>
                <a:gd name="connsiteX151" fmla="*/ 4930 w 727327"/>
                <a:gd name="connsiteY151" fmla="*/ 258792 h 709830"/>
                <a:gd name="connsiteX152" fmla="*/ 2465 w 727327"/>
                <a:gd name="connsiteY152" fmla="*/ 251398 h 709830"/>
                <a:gd name="connsiteX153" fmla="*/ 0 w 727327"/>
                <a:gd name="connsiteY153" fmla="*/ 241539 h 709830"/>
                <a:gd name="connsiteX154" fmla="*/ 2465 w 727327"/>
                <a:gd name="connsiteY154" fmla="*/ 170063 h 709830"/>
                <a:gd name="connsiteX155" fmla="*/ 12324 w 727327"/>
                <a:gd name="connsiteY155" fmla="*/ 147881 h 709830"/>
                <a:gd name="connsiteX156" fmla="*/ 14789 w 727327"/>
                <a:gd name="connsiteY156" fmla="*/ 140487 h 709830"/>
                <a:gd name="connsiteX157" fmla="*/ 24647 w 727327"/>
                <a:gd name="connsiteY157" fmla="*/ 125699 h 709830"/>
                <a:gd name="connsiteX158" fmla="*/ 27112 w 727327"/>
                <a:gd name="connsiteY158" fmla="*/ 115840 h 709830"/>
                <a:gd name="connsiteX159" fmla="*/ 36971 w 727327"/>
                <a:gd name="connsiteY159" fmla="*/ 101052 h 709830"/>
                <a:gd name="connsiteX160" fmla="*/ 41900 w 727327"/>
                <a:gd name="connsiteY160" fmla="*/ 93658 h 709830"/>
                <a:gd name="connsiteX161" fmla="*/ 46830 w 727327"/>
                <a:gd name="connsiteY161" fmla="*/ 88728 h 709830"/>
                <a:gd name="connsiteX162" fmla="*/ 56688 w 727327"/>
                <a:gd name="connsiteY162" fmla="*/ 73940 h 709830"/>
                <a:gd name="connsiteX163" fmla="*/ 61618 w 727327"/>
                <a:gd name="connsiteY163" fmla="*/ 66546 h 709830"/>
                <a:gd name="connsiteX164" fmla="*/ 71476 w 727327"/>
                <a:gd name="connsiteY164" fmla="*/ 56688 h 709830"/>
                <a:gd name="connsiteX165" fmla="*/ 73941 w 727327"/>
                <a:gd name="connsiteY165" fmla="*/ 49293 h 709830"/>
                <a:gd name="connsiteX166" fmla="*/ 88729 w 727327"/>
                <a:gd name="connsiteY166" fmla="*/ 44364 h 709830"/>
                <a:gd name="connsiteX167" fmla="*/ 160205 w 727327"/>
                <a:gd name="connsiteY167" fmla="*/ 46829 h 709830"/>
                <a:gd name="connsiteX168" fmla="*/ 138023 w 727327"/>
                <a:gd name="connsiteY168" fmla="*/ 36970 h 709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727327" h="709830">
                  <a:moveTo>
                    <a:pt x="138023" y="36970"/>
                  </a:moveTo>
                  <a:cubicBezTo>
                    <a:pt x="136380" y="35738"/>
                    <a:pt x="146533" y="37702"/>
                    <a:pt x="150347" y="39435"/>
                  </a:cubicBezTo>
                  <a:cubicBezTo>
                    <a:pt x="155740" y="41886"/>
                    <a:pt x="159515" y="47419"/>
                    <a:pt x="165135" y="49293"/>
                  </a:cubicBezTo>
                  <a:lnTo>
                    <a:pt x="179923" y="54223"/>
                  </a:lnTo>
                  <a:lnTo>
                    <a:pt x="187317" y="56688"/>
                  </a:lnTo>
                  <a:cubicBezTo>
                    <a:pt x="188960" y="59153"/>
                    <a:pt x="189781" y="62439"/>
                    <a:pt x="192246" y="64082"/>
                  </a:cubicBezTo>
                  <a:cubicBezTo>
                    <a:pt x="195065" y="65961"/>
                    <a:pt x="198848" y="65615"/>
                    <a:pt x="202105" y="66546"/>
                  </a:cubicBezTo>
                  <a:cubicBezTo>
                    <a:pt x="204603" y="67260"/>
                    <a:pt x="206963" y="68447"/>
                    <a:pt x="209499" y="69011"/>
                  </a:cubicBezTo>
                  <a:cubicBezTo>
                    <a:pt x="214377" y="70095"/>
                    <a:pt x="219387" y="70496"/>
                    <a:pt x="224287" y="71476"/>
                  </a:cubicBezTo>
                  <a:cubicBezTo>
                    <a:pt x="232032" y="73025"/>
                    <a:pt x="234487" y="74054"/>
                    <a:pt x="241540" y="76405"/>
                  </a:cubicBezTo>
                  <a:cubicBezTo>
                    <a:pt x="252220" y="75583"/>
                    <a:pt x="262952" y="75269"/>
                    <a:pt x="273581" y="73940"/>
                  </a:cubicBezTo>
                  <a:cubicBezTo>
                    <a:pt x="276159" y="73618"/>
                    <a:pt x="278747" y="72813"/>
                    <a:pt x="280975" y="71476"/>
                  </a:cubicBezTo>
                  <a:cubicBezTo>
                    <a:pt x="303911" y="57715"/>
                    <a:pt x="263691" y="76421"/>
                    <a:pt x="293299" y="61617"/>
                  </a:cubicBezTo>
                  <a:cubicBezTo>
                    <a:pt x="295623" y="60455"/>
                    <a:pt x="298422" y="60414"/>
                    <a:pt x="300693" y="59152"/>
                  </a:cubicBezTo>
                  <a:cubicBezTo>
                    <a:pt x="305872" y="56275"/>
                    <a:pt x="315481" y="49293"/>
                    <a:pt x="315481" y="49293"/>
                  </a:cubicBezTo>
                  <a:cubicBezTo>
                    <a:pt x="317124" y="46828"/>
                    <a:pt x="318097" y="43749"/>
                    <a:pt x="320410" y="41899"/>
                  </a:cubicBezTo>
                  <a:cubicBezTo>
                    <a:pt x="322439" y="40276"/>
                    <a:pt x="325967" y="41272"/>
                    <a:pt x="327804" y="39435"/>
                  </a:cubicBezTo>
                  <a:cubicBezTo>
                    <a:pt x="329641" y="37598"/>
                    <a:pt x="328646" y="34070"/>
                    <a:pt x="330269" y="32041"/>
                  </a:cubicBezTo>
                  <a:cubicBezTo>
                    <a:pt x="333745" y="27696"/>
                    <a:pt x="340184" y="26271"/>
                    <a:pt x="345057" y="24647"/>
                  </a:cubicBezTo>
                  <a:cubicBezTo>
                    <a:pt x="353660" y="16042"/>
                    <a:pt x="347781" y="20453"/>
                    <a:pt x="364775" y="14788"/>
                  </a:cubicBezTo>
                  <a:lnTo>
                    <a:pt x="386957" y="7394"/>
                  </a:lnTo>
                  <a:lnTo>
                    <a:pt x="401745" y="2464"/>
                  </a:lnTo>
                  <a:lnTo>
                    <a:pt x="409139" y="0"/>
                  </a:lnTo>
                  <a:cubicBezTo>
                    <a:pt x="437072" y="821"/>
                    <a:pt x="465071" y="374"/>
                    <a:pt x="492938" y="2464"/>
                  </a:cubicBezTo>
                  <a:cubicBezTo>
                    <a:pt x="498120" y="2853"/>
                    <a:pt x="502797" y="5751"/>
                    <a:pt x="507727" y="7394"/>
                  </a:cubicBezTo>
                  <a:lnTo>
                    <a:pt x="515121" y="9858"/>
                  </a:lnTo>
                  <a:cubicBezTo>
                    <a:pt x="517586" y="11501"/>
                    <a:pt x="519865" y="13463"/>
                    <a:pt x="522515" y="14788"/>
                  </a:cubicBezTo>
                  <a:cubicBezTo>
                    <a:pt x="524839" y="15950"/>
                    <a:pt x="527681" y="15915"/>
                    <a:pt x="529909" y="17252"/>
                  </a:cubicBezTo>
                  <a:cubicBezTo>
                    <a:pt x="531902" y="18448"/>
                    <a:pt x="532760" y="21143"/>
                    <a:pt x="534838" y="22182"/>
                  </a:cubicBezTo>
                  <a:cubicBezTo>
                    <a:pt x="539485" y="24506"/>
                    <a:pt x="549626" y="27111"/>
                    <a:pt x="549626" y="27111"/>
                  </a:cubicBezTo>
                  <a:cubicBezTo>
                    <a:pt x="568855" y="46340"/>
                    <a:pt x="537711" y="14551"/>
                    <a:pt x="559485" y="39435"/>
                  </a:cubicBezTo>
                  <a:cubicBezTo>
                    <a:pt x="563311" y="43807"/>
                    <a:pt x="568587" y="46924"/>
                    <a:pt x="571809" y="51758"/>
                  </a:cubicBezTo>
                  <a:cubicBezTo>
                    <a:pt x="582956" y="68480"/>
                    <a:pt x="577478" y="62357"/>
                    <a:pt x="586597" y="71476"/>
                  </a:cubicBezTo>
                  <a:cubicBezTo>
                    <a:pt x="587418" y="73941"/>
                    <a:pt x="587724" y="76642"/>
                    <a:pt x="589061" y="78870"/>
                  </a:cubicBezTo>
                  <a:cubicBezTo>
                    <a:pt x="590257" y="80863"/>
                    <a:pt x="592539" y="81984"/>
                    <a:pt x="593991" y="83799"/>
                  </a:cubicBezTo>
                  <a:cubicBezTo>
                    <a:pt x="595841" y="86112"/>
                    <a:pt x="597277" y="88728"/>
                    <a:pt x="598920" y="91193"/>
                  </a:cubicBezTo>
                  <a:cubicBezTo>
                    <a:pt x="602120" y="113587"/>
                    <a:pt x="599548" y="102937"/>
                    <a:pt x="606314" y="123234"/>
                  </a:cubicBezTo>
                  <a:cubicBezTo>
                    <a:pt x="607136" y="125699"/>
                    <a:pt x="606942" y="128791"/>
                    <a:pt x="608779" y="130628"/>
                  </a:cubicBezTo>
                  <a:lnTo>
                    <a:pt x="613708" y="135558"/>
                  </a:lnTo>
                  <a:cubicBezTo>
                    <a:pt x="615351" y="140487"/>
                    <a:pt x="613709" y="148703"/>
                    <a:pt x="618638" y="150346"/>
                  </a:cubicBezTo>
                  <a:lnTo>
                    <a:pt x="633426" y="155275"/>
                  </a:lnTo>
                  <a:cubicBezTo>
                    <a:pt x="645436" y="173291"/>
                    <a:pt x="630598" y="154312"/>
                    <a:pt x="645749" y="165134"/>
                  </a:cubicBezTo>
                  <a:cubicBezTo>
                    <a:pt x="666214" y="179752"/>
                    <a:pt x="646297" y="171890"/>
                    <a:pt x="663002" y="177457"/>
                  </a:cubicBezTo>
                  <a:cubicBezTo>
                    <a:pt x="674698" y="189153"/>
                    <a:pt x="668452" y="185846"/>
                    <a:pt x="680255" y="189781"/>
                  </a:cubicBezTo>
                  <a:cubicBezTo>
                    <a:pt x="686452" y="208369"/>
                    <a:pt x="677372" y="186175"/>
                    <a:pt x="690114" y="202104"/>
                  </a:cubicBezTo>
                  <a:cubicBezTo>
                    <a:pt x="691737" y="204133"/>
                    <a:pt x="691241" y="207270"/>
                    <a:pt x="692578" y="209498"/>
                  </a:cubicBezTo>
                  <a:cubicBezTo>
                    <a:pt x="694920" y="213401"/>
                    <a:pt x="701543" y="217118"/>
                    <a:pt x="704902" y="219357"/>
                  </a:cubicBezTo>
                  <a:cubicBezTo>
                    <a:pt x="705724" y="221822"/>
                    <a:pt x="705744" y="224722"/>
                    <a:pt x="707367" y="226751"/>
                  </a:cubicBezTo>
                  <a:cubicBezTo>
                    <a:pt x="709217" y="229064"/>
                    <a:pt x="712448" y="229830"/>
                    <a:pt x="714761" y="231680"/>
                  </a:cubicBezTo>
                  <a:cubicBezTo>
                    <a:pt x="716576" y="233132"/>
                    <a:pt x="718047" y="234967"/>
                    <a:pt x="719690" y="236610"/>
                  </a:cubicBezTo>
                  <a:cubicBezTo>
                    <a:pt x="730503" y="269052"/>
                    <a:pt x="728420" y="257010"/>
                    <a:pt x="722155" y="315480"/>
                  </a:cubicBezTo>
                  <a:cubicBezTo>
                    <a:pt x="721907" y="317791"/>
                    <a:pt x="718868" y="318766"/>
                    <a:pt x="717225" y="320409"/>
                  </a:cubicBezTo>
                  <a:cubicBezTo>
                    <a:pt x="710246" y="341353"/>
                    <a:pt x="719980" y="315817"/>
                    <a:pt x="709831" y="332733"/>
                  </a:cubicBezTo>
                  <a:cubicBezTo>
                    <a:pt x="700234" y="348728"/>
                    <a:pt x="714927" y="332568"/>
                    <a:pt x="702437" y="345056"/>
                  </a:cubicBezTo>
                  <a:cubicBezTo>
                    <a:pt x="698156" y="357896"/>
                    <a:pt x="702776" y="347713"/>
                    <a:pt x="695043" y="357380"/>
                  </a:cubicBezTo>
                  <a:cubicBezTo>
                    <a:pt x="693193" y="359693"/>
                    <a:pt x="692042" y="362525"/>
                    <a:pt x="690114" y="364774"/>
                  </a:cubicBezTo>
                  <a:cubicBezTo>
                    <a:pt x="687089" y="368303"/>
                    <a:pt x="680255" y="374633"/>
                    <a:pt x="680255" y="374633"/>
                  </a:cubicBezTo>
                  <a:cubicBezTo>
                    <a:pt x="679433" y="377098"/>
                    <a:pt x="679627" y="380190"/>
                    <a:pt x="677790" y="382027"/>
                  </a:cubicBezTo>
                  <a:cubicBezTo>
                    <a:pt x="675953" y="383864"/>
                    <a:pt x="672624" y="383154"/>
                    <a:pt x="670396" y="384491"/>
                  </a:cubicBezTo>
                  <a:cubicBezTo>
                    <a:pt x="668403" y="385687"/>
                    <a:pt x="667282" y="387969"/>
                    <a:pt x="665467" y="389421"/>
                  </a:cubicBezTo>
                  <a:cubicBezTo>
                    <a:pt x="658643" y="394880"/>
                    <a:pt x="658487" y="394212"/>
                    <a:pt x="650679" y="396815"/>
                  </a:cubicBezTo>
                  <a:cubicBezTo>
                    <a:pt x="649036" y="398458"/>
                    <a:pt x="647828" y="400705"/>
                    <a:pt x="645749" y="401744"/>
                  </a:cubicBezTo>
                  <a:cubicBezTo>
                    <a:pt x="641102" y="404068"/>
                    <a:pt x="630961" y="406673"/>
                    <a:pt x="630961" y="406673"/>
                  </a:cubicBezTo>
                  <a:cubicBezTo>
                    <a:pt x="629318" y="408316"/>
                    <a:pt x="628110" y="410564"/>
                    <a:pt x="626032" y="411603"/>
                  </a:cubicBezTo>
                  <a:cubicBezTo>
                    <a:pt x="621385" y="413927"/>
                    <a:pt x="611244" y="416532"/>
                    <a:pt x="611244" y="416532"/>
                  </a:cubicBezTo>
                  <a:cubicBezTo>
                    <a:pt x="598750" y="429026"/>
                    <a:pt x="614921" y="414325"/>
                    <a:pt x="598920" y="423926"/>
                  </a:cubicBezTo>
                  <a:cubicBezTo>
                    <a:pt x="596927" y="425122"/>
                    <a:pt x="595634" y="427213"/>
                    <a:pt x="593991" y="428856"/>
                  </a:cubicBezTo>
                  <a:cubicBezTo>
                    <a:pt x="592348" y="433785"/>
                    <a:pt x="588544" y="438474"/>
                    <a:pt x="589061" y="443644"/>
                  </a:cubicBezTo>
                  <a:cubicBezTo>
                    <a:pt x="592043" y="473458"/>
                    <a:pt x="588915" y="460460"/>
                    <a:pt x="596455" y="483079"/>
                  </a:cubicBezTo>
                  <a:cubicBezTo>
                    <a:pt x="597277" y="485544"/>
                    <a:pt x="597083" y="488636"/>
                    <a:pt x="598920" y="490473"/>
                  </a:cubicBezTo>
                  <a:lnTo>
                    <a:pt x="608779" y="500332"/>
                  </a:lnTo>
                  <a:cubicBezTo>
                    <a:pt x="614976" y="518920"/>
                    <a:pt x="605896" y="496726"/>
                    <a:pt x="618638" y="512655"/>
                  </a:cubicBezTo>
                  <a:cubicBezTo>
                    <a:pt x="620261" y="514684"/>
                    <a:pt x="619765" y="517821"/>
                    <a:pt x="621102" y="520049"/>
                  </a:cubicBezTo>
                  <a:cubicBezTo>
                    <a:pt x="622298" y="522042"/>
                    <a:pt x="624580" y="523164"/>
                    <a:pt x="626032" y="524979"/>
                  </a:cubicBezTo>
                  <a:cubicBezTo>
                    <a:pt x="638464" y="540519"/>
                    <a:pt x="623991" y="525405"/>
                    <a:pt x="635891" y="537302"/>
                  </a:cubicBezTo>
                  <a:cubicBezTo>
                    <a:pt x="636712" y="539767"/>
                    <a:pt x="637018" y="542468"/>
                    <a:pt x="638355" y="544696"/>
                  </a:cubicBezTo>
                  <a:cubicBezTo>
                    <a:pt x="647116" y="559299"/>
                    <a:pt x="642908" y="533714"/>
                    <a:pt x="653143" y="564414"/>
                  </a:cubicBezTo>
                  <a:cubicBezTo>
                    <a:pt x="653965" y="566879"/>
                    <a:pt x="654446" y="569484"/>
                    <a:pt x="655608" y="571808"/>
                  </a:cubicBezTo>
                  <a:cubicBezTo>
                    <a:pt x="658718" y="578028"/>
                    <a:pt x="660880" y="579545"/>
                    <a:pt x="665467" y="584131"/>
                  </a:cubicBezTo>
                  <a:cubicBezTo>
                    <a:pt x="666288" y="586596"/>
                    <a:pt x="666594" y="589297"/>
                    <a:pt x="667931" y="591525"/>
                  </a:cubicBezTo>
                  <a:cubicBezTo>
                    <a:pt x="671315" y="597164"/>
                    <a:pt x="674438" y="596981"/>
                    <a:pt x="680255" y="598919"/>
                  </a:cubicBezTo>
                  <a:lnTo>
                    <a:pt x="685184" y="613707"/>
                  </a:lnTo>
                  <a:cubicBezTo>
                    <a:pt x="686006" y="616172"/>
                    <a:pt x="686208" y="618940"/>
                    <a:pt x="687649" y="621102"/>
                  </a:cubicBezTo>
                  <a:cubicBezTo>
                    <a:pt x="689292" y="623567"/>
                    <a:pt x="691375" y="625789"/>
                    <a:pt x="692578" y="628496"/>
                  </a:cubicBezTo>
                  <a:cubicBezTo>
                    <a:pt x="694688" y="633244"/>
                    <a:pt x="695865" y="638355"/>
                    <a:pt x="697508" y="643284"/>
                  </a:cubicBezTo>
                  <a:cubicBezTo>
                    <a:pt x="698330" y="645749"/>
                    <a:pt x="698135" y="648841"/>
                    <a:pt x="699972" y="650678"/>
                  </a:cubicBezTo>
                  <a:lnTo>
                    <a:pt x="704902" y="655607"/>
                  </a:lnTo>
                  <a:cubicBezTo>
                    <a:pt x="710194" y="671481"/>
                    <a:pt x="708732" y="663858"/>
                    <a:pt x="704902" y="692578"/>
                  </a:cubicBezTo>
                  <a:cubicBezTo>
                    <a:pt x="704559" y="695153"/>
                    <a:pt x="704551" y="698462"/>
                    <a:pt x="702437" y="699972"/>
                  </a:cubicBezTo>
                  <a:cubicBezTo>
                    <a:pt x="698209" y="702992"/>
                    <a:pt x="692578" y="703258"/>
                    <a:pt x="687649" y="704901"/>
                  </a:cubicBezTo>
                  <a:lnTo>
                    <a:pt x="680255" y="707366"/>
                  </a:lnTo>
                  <a:lnTo>
                    <a:pt x="672861" y="709830"/>
                  </a:lnTo>
                  <a:lnTo>
                    <a:pt x="635891" y="707366"/>
                  </a:lnTo>
                  <a:cubicBezTo>
                    <a:pt x="620984" y="706124"/>
                    <a:pt x="610883" y="704497"/>
                    <a:pt x="596455" y="702436"/>
                  </a:cubicBezTo>
                  <a:cubicBezTo>
                    <a:pt x="576045" y="695633"/>
                    <a:pt x="585992" y="700390"/>
                    <a:pt x="566879" y="687648"/>
                  </a:cubicBezTo>
                  <a:cubicBezTo>
                    <a:pt x="564414" y="686005"/>
                    <a:pt x="561580" y="684814"/>
                    <a:pt x="559485" y="682719"/>
                  </a:cubicBezTo>
                  <a:cubicBezTo>
                    <a:pt x="556199" y="679433"/>
                    <a:pt x="553493" y="675438"/>
                    <a:pt x="549626" y="672860"/>
                  </a:cubicBezTo>
                  <a:cubicBezTo>
                    <a:pt x="547161" y="671217"/>
                    <a:pt x="544545" y="669781"/>
                    <a:pt x="542232" y="667931"/>
                  </a:cubicBezTo>
                  <a:cubicBezTo>
                    <a:pt x="540417" y="666479"/>
                    <a:pt x="539162" y="664395"/>
                    <a:pt x="537303" y="663001"/>
                  </a:cubicBezTo>
                  <a:cubicBezTo>
                    <a:pt x="511137" y="643375"/>
                    <a:pt x="533122" y="663749"/>
                    <a:pt x="510191" y="640819"/>
                  </a:cubicBezTo>
                  <a:cubicBezTo>
                    <a:pt x="492623" y="623252"/>
                    <a:pt x="511597" y="643191"/>
                    <a:pt x="497868" y="626031"/>
                  </a:cubicBezTo>
                  <a:cubicBezTo>
                    <a:pt x="496416" y="624216"/>
                    <a:pt x="494390" y="622917"/>
                    <a:pt x="492938" y="621102"/>
                  </a:cubicBezTo>
                  <a:cubicBezTo>
                    <a:pt x="491087" y="618789"/>
                    <a:pt x="490104" y="615802"/>
                    <a:pt x="488009" y="613707"/>
                  </a:cubicBezTo>
                  <a:cubicBezTo>
                    <a:pt x="485915" y="611612"/>
                    <a:pt x="483080" y="610421"/>
                    <a:pt x="480615" y="608778"/>
                  </a:cubicBezTo>
                  <a:cubicBezTo>
                    <a:pt x="478972" y="606313"/>
                    <a:pt x="477536" y="603697"/>
                    <a:pt x="475686" y="601384"/>
                  </a:cubicBezTo>
                  <a:cubicBezTo>
                    <a:pt x="471674" y="596370"/>
                    <a:pt x="468849" y="595183"/>
                    <a:pt x="463362" y="591525"/>
                  </a:cubicBezTo>
                  <a:cubicBezTo>
                    <a:pt x="457611" y="574272"/>
                    <a:pt x="463362" y="578380"/>
                    <a:pt x="451039" y="574272"/>
                  </a:cubicBezTo>
                  <a:cubicBezTo>
                    <a:pt x="437889" y="554550"/>
                    <a:pt x="455150" y="578384"/>
                    <a:pt x="438715" y="561949"/>
                  </a:cubicBezTo>
                  <a:cubicBezTo>
                    <a:pt x="429370" y="552604"/>
                    <a:pt x="437332" y="557181"/>
                    <a:pt x="431321" y="547161"/>
                  </a:cubicBezTo>
                  <a:cubicBezTo>
                    <a:pt x="430125" y="545168"/>
                    <a:pt x="428035" y="543874"/>
                    <a:pt x="426392" y="542231"/>
                  </a:cubicBezTo>
                  <a:lnTo>
                    <a:pt x="421462" y="527443"/>
                  </a:lnTo>
                  <a:cubicBezTo>
                    <a:pt x="420640" y="524978"/>
                    <a:pt x="421160" y="521490"/>
                    <a:pt x="418998" y="520049"/>
                  </a:cubicBezTo>
                  <a:lnTo>
                    <a:pt x="411604" y="515120"/>
                  </a:lnTo>
                  <a:cubicBezTo>
                    <a:pt x="409001" y="507311"/>
                    <a:pt x="409670" y="507157"/>
                    <a:pt x="404210" y="500332"/>
                  </a:cubicBezTo>
                  <a:cubicBezTo>
                    <a:pt x="402758" y="498517"/>
                    <a:pt x="400732" y="497217"/>
                    <a:pt x="399280" y="495402"/>
                  </a:cubicBezTo>
                  <a:cubicBezTo>
                    <a:pt x="397430" y="493089"/>
                    <a:pt x="396446" y="490103"/>
                    <a:pt x="394351" y="488008"/>
                  </a:cubicBezTo>
                  <a:cubicBezTo>
                    <a:pt x="392256" y="485913"/>
                    <a:pt x="389270" y="484929"/>
                    <a:pt x="386957" y="483079"/>
                  </a:cubicBezTo>
                  <a:cubicBezTo>
                    <a:pt x="380555" y="477957"/>
                    <a:pt x="383168" y="477013"/>
                    <a:pt x="374633" y="473220"/>
                  </a:cubicBezTo>
                  <a:cubicBezTo>
                    <a:pt x="369885" y="471110"/>
                    <a:pt x="364774" y="469934"/>
                    <a:pt x="359845" y="468291"/>
                  </a:cubicBezTo>
                  <a:lnTo>
                    <a:pt x="352451" y="465826"/>
                  </a:lnTo>
                  <a:cubicBezTo>
                    <a:pt x="339306" y="466648"/>
                    <a:pt x="326114" y="466912"/>
                    <a:pt x="313016" y="468291"/>
                  </a:cubicBezTo>
                  <a:cubicBezTo>
                    <a:pt x="310432" y="468563"/>
                    <a:pt x="307850" y="469418"/>
                    <a:pt x="305622" y="470755"/>
                  </a:cubicBezTo>
                  <a:cubicBezTo>
                    <a:pt x="303629" y="471951"/>
                    <a:pt x="302552" y="474291"/>
                    <a:pt x="300693" y="475685"/>
                  </a:cubicBezTo>
                  <a:cubicBezTo>
                    <a:pt x="295954" y="479240"/>
                    <a:pt x="290094" y="481355"/>
                    <a:pt x="285905" y="485544"/>
                  </a:cubicBezTo>
                  <a:cubicBezTo>
                    <a:pt x="281797" y="489652"/>
                    <a:pt x="279092" y="496030"/>
                    <a:pt x="273581" y="497867"/>
                  </a:cubicBezTo>
                  <a:cubicBezTo>
                    <a:pt x="264284" y="500966"/>
                    <a:pt x="259872" y="501717"/>
                    <a:pt x="251399" y="510190"/>
                  </a:cubicBezTo>
                  <a:cubicBezTo>
                    <a:pt x="249756" y="511833"/>
                    <a:pt x="248284" y="513668"/>
                    <a:pt x="246469" y="515120"/>
                  </a:cubicBezTo>
                  <a:cubicBezTo>
                    <a:pt x="244156" y="516970"/>
                    <a:pt x="241388" y="518199"/>
                    <a:pt x="239075" y="520049"/>
                  </a:cubicBezTo>
                  <a:cubicBezTo>
                    <a:pt x="232464" y="525338"/>
                    <a:pt x="234910" y="525258"/>
                    <a:pt x="229217" y="532373"/>
                  </a:cubicBezTo>
                  <a:cubicBezTo>
                    <a:pt x="227765" y="534188"/>
                    <a:pt x="225739" y="535487"/>
                    <a:pt x="224287" y="537302"/>
                  </a:cubicBezTo>
                  <a:cubicBezTo>
                    <a:pt x="222437" y="539615"/>
                    <a:pt x="221286" y="542447"/>
                    <a:pt x="219358" y="544696"/>
                  </a:cubicBezTo>
                  <a:cubicBezTo>
                    <a:pt x="211389" y="553993"/>
                    <a:pt x="210827" y="553670"/>
                    <a:pt x="202105" y="559484"/>
                  </a:cubicBezTo>
                  <a:cubicBezTo>
                    <a:pt x="193889" y="558663"/>
                    <a:pt x="185619" y="558275"/>
                    <a:pt x="177458" y="557020"/>
                  </a:cubicBezTo>
                  <a:cubicBezTo>
                    <a:pt x="174890" y="556625"/>
                    <a:pt x="172562" y="555269"/>
                    <a:pt x="170064" y="554555"/>
                  </a:cubicBezTo>
                  <a:cubicBezTo>
                    <a:pt x="166807" y="553624"/>
                    <a:pt x="163450" y="553063"/>
                    <a:pt x="160205" y="552090"/>
                  </a:cubicBezTo>
                  <a:cubicBezTo>
                    <a:pt x="160170" y="552080"/>
                    <a:pt x="141737" y="545934"/>
                    <a:pt x="138023" y="544696"/>
                  </a:cubicBezTo>
                  <a:lnTo>
                    <a:pt x="130629" y="542231"/>
                  </a:lnTo>
                  <a:cubicBezTo>
                    <a:pt x="128164" y="539766"/>
                    <a:pt x="126261" y="536566"/>
                    <a:pt x="123235" y="534837"/>
                  </a:cubicBezTo>
                  <a:cubicBezTo>
                    <a:pt x="120294" y="533156"/>
                    <a:pt x="116633" y="533304"/>
                    <a:pt x="113376" y="532373"/>
                  </a:cubicBezTo>
                  <a:cubicBezTo>
                    <a:pt x="110878" y="531659"/>
                    <a:pt x="108480" y="530622"/>
                    <a:pt x="105982" y="529908"/>
                  </a:cubicBezTo>
                  <a:cubicBezTo>
                    <a:pt x="102725" y="528977"/>
                    <a:pt x="99368" y="528416"/>
                    <a:pt x="96123" y="527443"/>
                  </a:cubicBezTo>
                  <a:cubicBezTo>
                    <a:pt x="91146" y="525950"/>
                    <a:pt x="85658" y="525396"/>
                    <a:pt x="81335" y="522514"/>
                  </a:cubicBezTo>
                  <a:cubicBezTo>
                    <a:pt x="71779" y="516144"/>
                    <a:pt x="76751" y="518522"/>
                    <a:pt x="66547" y="515120"/>
                  </a:cubicBezTo>
                  <a:cubicBezTo>
                    <a:pt x="64904" y="513477"/>
                    <a:pt x="63611" y="511386"/>
                    <a:pt x="61618" y="510190"/>
                  </a:cubicBezTo>
                  <a:cubicBezTo>
                    <a:pt x="51966" y="504399"/>
                    <a:pt x="56108" y="511882"/>
                    <a:pt x="49294" y="502796"/>
                  </a:cubicBezTo>
                  <a:cubicBezTo>
                    <a:pt x="45740" y="498057"/>
                    <a:pt x="39436" y="488008"/>
                    <a:pt x="39436" y="488008"/>
                  </a:cubicBezTo>
                  <a:cubicBezTo>
                    <a:pt x="38614" y="432963"/>
                    <a:pt x="39328" y="377874"/>
                    <a:pt x="36971" y="322874"/>
                  </a:cubicBezTo>
                  <a:cubicBezTo>
                    <a:pt x="36844" y="319914"/>
                    <a:pt x="33244" y="318187"/>
                    <a:pt x="32041" y="315480"/>
                  </a:cubicBezTo>
                  <a:cubicBezTo>
                    <a:pt x="22977" y="295086"/>
                    <a:pt x="32306" y="305887"/>
                    <a:pt x="22183" y="295762"/>
                  </a:cubicBezTo>
                  <a:cubicBezTo>
                    <a:pt x="14124" y="271588"/>
                    <a:pt x="27190" y="305737"/>
                    <a:pt x="12324" y="283439"/>
                  </a:cubicBezTo>
                  <a:cubicBezTo>
                    <a:pt x="10445" y="280620"/>
                    <a:pt x="10832" y="276825"/>
                    <a:pt x="9859" y="273580"/>
                  </a:cubicBezTo>
                  <a:cubicBezTo>
                    <a:pt x="8366" y="268603"/>
                    <a:pt x="6573" y="263721"/>
                    <a:pt x="4930" y="258792"/>
                  </a:cubicBezTo>
                  <a:cubicBezTo>
                    <a:pt x="4108" y="256327"/>
                    <a:pt x="3095" y="253918"/>
                    <a:pt x="2465" y="251398"/>
                  </a:cubicBezTo>
                  <a:lnTo>
                    <a:pt x="0" y="241539"/>
                  </a:lnTo>
                  <a:cubicBezTo>
                    <a:pt x="822" y="217714"/>
                    <a:pt x="429" y="193815"/>
                    <a:pt x="2465" y="170063"/>
                  </a:cubicBezTo>
                  <a:cubicBezTo>
                    <a:pt x="3780" y="154718"/>
                    <a:pt x="7107" y="158314"/>
                    <a:pt x="12324" y="147881"/>
                  </a:cubicBezTo>
                  <a:cubicBezTo>
                    <a:pt x="13486" y="145557"/>
                    <a:pt x="13527" y="142758"/>
                    <a:pt x="14789" y="140487"/>
                  </a:cubicBezTo>
                  <a:cubicBezTo>
                    <a:pt x="17666" y="135308"/>
                    <a:pt x="24647" y="125699"/>
                    <a:pt x="24647" y="125699"/>
                  </a:cubicBezTo>
                  <a:cubicBezTo>
                    <a:pt x="25469" y="122413"/>
                    <a:pt x="25597" y="118870"/>
                    <a:pt x="27112" y="115840"/>
                  </a:cubicBezTo>
                  <a:cubicBezTo>
                    <a:pt x="29762" y="110541"/>
                    <a:pt x="33685" y="105981"/>
                    <a:pt x="36971" y="101052"/>
                  </a:cubicBezTo>
                  <a:cubicBezTo>
                    <a:pt x="38614" y="98587"/>
                    <a:pt x="39805" y="95753"/>
                    <a:pt x="41900" y="93658"/>
                  </a:cubicBezTo>
                  <a:cubicBezTo>
                    <a:pt x="43543" y="92015"/>
                    <a:pt x="45436" y="90587"/>
                    <a:pt x="46830" y="88728"/>
                  </a:cubicBezTo>
                  <a:cubicBezTo>
                    <a:pt x="50384" y="83989"/>
                    <a:pt x="53402" y="78869"/>
                    <a:pt x="56688" y="73940"/>
                  </a:cubicBezTo>
                  <a:lnTo>
                    <a:pt x="61618" y="66546"/>
                  </a:lnTo>
                  <a:cubicBezTo>
                    <a:pt x="68189" y="46829"/>
                    <a:pt x="58332" y="69832"/>
                    <a:pt x="71476" y="56688"/>
                  </a:cubicBezTo>
                  <a:cubicBezTo>
                    <a:pt x="73313" y="54851"/>
                    <a:pt x="71827" y="50803"/>
                    <a:pt x="73941" y="49293"/>
                  </a:cubicBezTo>
                  <a:cubicBezTo>
                    <a:pt x="78169" y="46273"/>
                    <a:pt x="88729" y="44364"/>
                    <a:pt x="88729" y="44364"/>
                  </a:cubicBezTo>
                  <a:cubicBezTo>
                    <a:pt x="112554" y="45186"/>
                    <a:pt x="136635" y="43258"/>
                    <a:pt x="160205" y="46829"/>
                  </a:cubicBezTo>
                  <a:cubicBezTo>
                    <a:pt x="164800" y="47525"/>
                    <a:pt x="139666" y="38202"/>
                    <a:pt x="138023" y="36970"/>
                  </a:cubicBezTo>
                  <a:close/>
                </a:path>
              </a:pathLst>
            </a:cu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DA2CF645-CB85-443E-80E8-2ABCDD5DBAB9}"/>
              </a:ext>
            </a:extLst>
          </p:cNvPr>
          <p:cNvSpPr txBox="1"/>
          <p:nvPr/>
        </p:nvSpPr>
        <p:spPr>
          <a:xfrm>
            <a:off x="7405370" y="5006548"/>
            <a:ext cx="254000" cy="246221"/>
          </a:xfrm>
          <a:prstGeom prst="rect">
            <a:avLst/>
          </a:prstGeom>
          <a:noFill/>
        </p:spPr>
        <p:txBody>
          <a:bodyPr wrap="square" rtlCol="0">
            <a:spAutoFit/>
          </a:bodyPr>
          <a:lstStyle/>
          <a:p>
            <a:r>
              <a:rPr lang="en-US" sz="1000" b="1" dirty="0">
                <a:latin typeface="Times New Roman" panose="02020603050405020304" pitchFamily="18" charset="0"/>
                <a:cs typeface="Times New Roman" panose="02020603050405020304" pitchFamily="18" charset="0"/>
              </a:rPr>
              <a:t>B</a:t>
            </a:r>
          </a:p>
        </p:txBody>
      </p:sp>
      <p:sp>
        <p:nvSpPr>
          <p:cNvPr id="36" name="TextBox 35">
            <a:extLst>
              <a:ext uri="{FF2B5EF4-FFF2-40B4-BE49-F238E27FC236}">
                <a16:creationId xmlns:a16="http://schemas.microsoft.com/office/drawing/2014/main" id="{39959EF8-13A1-467A-ACCC-C0C0B8AC191B}"/>
              </a:ext>
            </a:extLst>
          </p:cNvPr>
          <p:cNvSpPr txBox="1"/>
          <p:nvPr/>
        </p:nvSpPr>
        <p:spPr>
          <a:xfrm>
            <a:off x="7405370" y="6086786"/>
            <a:ext cx="184150" cy="246221"/>
          </a:xfrm>
          <a:prstGeom prst="rect">
            <a:avLst/>
          </a:prstGeom>
          <a:noFill/>
        </p:spPr>
        <p:txBody>
          <a:bodyPr wrap="square" rtlCol="0">
            <a:spAutoFit/>
          </a:bodyPr>
          <a:lstStyle/>
          <a:p>
            <a:r>
              <a:rPr lang="en-US" sz="1000" b="1" dirty="0">
                <a:latin typeface="Times New Roman" panose="02020603050405020304" pitchFamily="18" charset="0"/>
                <a:cs typeface="Times New Roman" panose="02020603050405020304" pitchFamily="18" charset="0"/>
              </a:rPr>
              <a:t>A</a:t>
            </a:r>
          </a:p>
        </p:txBody>
      </p:sp>
    </p:spTree>
    <p:extLst>
      <p:ext uri="{BB962C8B-B14F-4D97-AF65-F5344CB8AC3E}">
        <p14:creationId xmlns:p14="http://schemas.microsoft.com/office/powerpoint/2010/main" val="1829139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63245"/>
            <a:ext cx="8229600" cy="1143000"/>
          </a:xfrm>
        </p:spPr>
        <p:txBody>
          <a:bodyPr>
            <a:normAutofit/>
          </a:bodyPr>
          <a:lstStyle/>
          <a:p>
            <a:r>
              <a:rPr lang="en-US" sz="3600" dirty="0"/>
              <a:t>Formation of permanent protein layer</a:t>
            </a:r>
          </a:p>
        </p:txBody>
      </p:sp>
      <p:sp>
        <p:nvSpPr>
          <p:cNvPr id="3" name="TextBox 2"/>
          <p:cNvSpPr txBox="1"/>
          <p:nvPr/>
        </p:nvSpPr>
        <p:spPr>
          <a:xfrm>
            <a:off x="645408" y="3093607"/>
            <a:ext cx="8001000" cy="2431435"/>
          </a:xfrm>
          <a:prstGeom prst="rect">
            <a:avLst/>
          </a:prstGeom>
          <a:noFill/>
        </p:spPr>
        <p:txBody>
          <a:bodyPr wrap="square" rtlCol="0">
            <a:spAutoFit/>
          </a:bodyPr>
          <a:lstStyle/>
          <a:p>
            <a:pPr marL="514350" indent="-514350">
              <a:spcAft>
                <a:spcPts val="1200"/>
              </a:spcAft>
              <a:buFont typeface="+mj-lt"/>
              <a:buAutoNum type="arabicPeriod"/>
            </a:pPr>
            <a:r>
              <a:rPr lang="en-US" sz="2800" dirty="0"/>
              <a:t>Eventually, conformational changes may promote covalent bonding with surface. </a:t>
            </a:r>
          </a:p>
          <a:p>
            <a:pPr marL="514350" indent="-514350">
              <a:buFont typeface="+mj-lt"/>
              <a:buAutoNum type="arabicPeriod"/>
            </a:pPr>
            <a:r>
              <a:rPr lang="en-US" sz="2800" dirty="0"/>
              <a:t>Also, proteins may form lateral networks: </a:t>
            </a:r>
          </a:p>
          <a:p>
            <a:pPr marL="1036638" indent="-514350">
              <a:spcBef>
                <a:spcPts val="600"/>
              </a:spcBef>
              <a:buFont typeface="+mj-lt"/>
              <a:buAutoNum type="alphaLcParenR"/>
            </a:pPr>
            <a:r>
              <a:rPr lang="en-US" sz="2400" dirty="0"/>
              <a:t>very difficult for individual proteins to release</a:t>
            </a:r>
          </a:p>
          <a:p>
            <a:pPr marL="1036638" indent="-514350">
              <a:spcBef>
                <a:spcPts val="600"/>
              </a:spcBef>
              <a:buFont typeface="+mj-lt"/>
              <a:buAutoNum type="alphaLcParenR"/>
            </a:pPr>
            <a:r>
              <a:rPr lang="en-US" sz="2400" dirty="0"/>
              <a:t>too many bonds to break at once for a layer to lift off</a:t>
            </a:r>
          </a:p>
        </p:txBody>
      </p:sp>
      <p:grpSp>
        <p:nvGrpSpPr>
          <p:cNvPr id="4" name="Group 3"/>
          <p:cNvGrpSpPr/>
          <p:nvPr/>
        </p:nvGrpSpPr>
        <p:grpSpPr>
          <a:xfrm>
            <a:off x="0" y="0"/>
            <a:ext cx="9144000" cy="1524000"/>
            <a:chOff x="0" y="0"/>
            <a:chExt cx="9144000" cy="1524000"/>
          </a:xfrm>
        </p:grpSpPr>
        <p:sp>
          <p:nvSpPr>
            <p:cNvPr id="5" name="Freeform 4"/>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6"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7"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8" name="Group 7"/>
            <p:cNvGrpSpPr/>
            <p:nvPr/>
          </p:nvGrpSpPr>
          <p:grpSpPr>
            <a:xfrm>
              <a:off x="76200" y="76200"/>
              <a:ext cx="914400" cy="914400"/>
              <a:chOff x="76200" y="76200"/>
              <a:chExt cx="914400" cy="914400"/>
            </a:xfrm>
          </p:grpSpPr>
          <p:sp>
            <p:nvSpPr>
              <p:cNvPr id="9" name="Oval 8"/>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6"/>
              <p:cNvGrpSpPr/>
              <p:nvPr/>
            </p:nvGrpSpPr>
            <p:grpSpPr>
              <a:xfrm>
                <a:off x="257629" y="297231"/>
                <a:ext cx="580571" cy="540969"/>
                <a:chOff x="-8229599" y="518558"/>
                <a:chExt cx="4571999" cy="4087423"/>
              </a:xfrm>
            </p:grpSpPr>
            <p:sp>
              <p:nvSpPr>
                <p:cNvPr id="11"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13" name="Slide Number Placeholder 12"/>
          <p:cNvSpPr>
            <a:spLocks noGrp="1"/>
          </p:cNvSpPr>
          <p:nvPr>
            <p:ph type="sldNum" sz="quarter" idx="12"/>
          </p:nvPr>
        </p:nvSpPr>
        <p:spPr/>
        <p:txBody>
          <a:bodyPr/>
          <a:lstStyle/>
          <a:p>
            <a:fld id="{EC60E923-2B32-4D95-91D7-46453B25A98D}" type="slidenum">
              <a:rPr lang="en-US" smtClean="0"/>
              <a:t>15</a:t>
            </a:fld>
            <a:endParaRPr lang="en-US"/>
          </a:p>
        </p:txBody>
      </p:sp>
    </p:spTree>
    <p:extLst>
      <p:ext uri="{BB962C8B-B14F-4D97-AF65-F5344CB8AC3E}">
        <p14:creationId xmlns:p14="http://schemas.microsoft.com/office/powerpoint/2010/main" val="630577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392066"/>
            <a:ext cx="8229600" cy="1143000"/>
          </a:xfrm>
        </p:spPr>
        <p:txBody>
          <a:bodyPr>
            <a:normAutofit fontScale="90000"/>
          </a:bodyPr>
          <a:lstStyle/>
          <a:p>
            <a:r>
              <a:rPr lang="en-US" dirty="0"/>
              <a:t>Intentional modification of surfaces</a:t>
            </a:r>
          </a:p>
        </p:txBody>
      </p:sp>
      <p:grpSp>
        <p:nvGrpSpPr>
          <p:cNvPr id="3" name="Group 2"/>
          <p:cNvGrpSpPr/>
          <p:nvPr/>
        </p:nvGrpSpPr>
        <p:grpSpPr>
          <a:xfrm>
            <a:off x="0" y="0"/>
            <a:ext cx="9144000" cy="1524000"/>
            <a:chOff x="0" y="0"/>
            <a:chExt cx="9144000" cy="1524000"/>
          </a:xfrm>
        </p:grpSpPr>
        <p:sp>
          <p:nvSpPr>
            <p:cNvPr id="4" name="Freeform 3"/>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5"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6"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7" name="Group 6"/>
            <p:cNvGrpSpPr/>
            <p:nvPr/>
          </p:nvGrpSpPr>
          <p:grpSpPr>
            <a:xfrm>
              <a:off x="76200" y="76200"/>
              <a:ext cx="914400" cy="914400"/>
              <a:chOff x="76200" y="76200"/>
              <a:chExt cx="914400" cy="914400"/>
            </a:xfrm>
          </p:grpSpPr>
          <p:sp>
            <p:nvSpPr>
              <p:cNvPr id="8" name="Oval 7"/>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6"/>
              <p:cNvGrpSpPr/>
              <p:nvPr/>
            </p:nvGrpSpPr>
            <p:grpSpPr>
              <a:xfrm>
                <a:off x="257629" y="297231"/>
                <a:ext cx="580571" cy="540969"/>
                <a:chOff x="-8229599" y="518558"/>
                <a:chExt cx="4571999" cy="4087423"/>
              </a:xfrm>
            </p:grpSpPr>
            <p:sp>
              <p:nvSpPr>
                <p:cNvPr id="10"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12" name="Slide Number Placeholder 11"/>
          <p:cNvSpPr>
            <a:spLocks noGrp="1"/>
          </p:cNvSpPr>
          <p:nvPr>
            <p:ph type="sldNum" sz="quarter" idx="12"/>
          </p:nvPr>
        </p:nvSpPr>
        <p:spPr/>
        <p:txBody>
          <a:bodyPr/>
          <a:lstStyle/>
          <a:p>
            <a:fld id="{EC60E923-2B32-4D95-91D7-46453B25A98D}" type="slidenum">
              <a:rPr lang="en-US" smtClean="0"/>
              <a:t>16</a:t>
            </a:fld>
            <a:endParaRPr lang="en-US"/>
          </a:p>
        </p:txBody>
      </p:sp>
      <p:sp>
        <p:nvSpPr>
          <p:cNvPr id="13" name="TextBox 12"/>
          <p:cNvSpPr txBox="1"/>
          <p:nvPr/>
        </p:nvSpPr>
        <p:spPr>
          <a:xfrm>
            <a:off x="1962785" y="2654299"/>
            <a:ext cx="4711700" cy="954107"/>
          </a:xfrm>
          <a:prstGeom prst="rect">
            <a:avLst/>
          </a:prstGeom>
          <a:noFill/>
        </p:spPr>
        <p:txBody>
          <a:bodyPr wrap="square" rtlCol="0">
            <a:spAutoFit/>
          </a:bodyPr>
          <a:lstStyle/>
          <a:p>
            <a:r>
              <a:rPr lang="en-US" sz="2800" i="1" dirty="0">
                <a:solidFill>
                  <a:srgbClr val="0070C0"/>
                </a:solidFill>
              </a:rPr>
              <a:t>What can you imagine doing to a surface and why?</a:t>
            </a:r>
          </a:p>
        </p:txBody>
      </p:sp>
    </p:spTree>
    <p:extLst>
      <p:ext uri="{BB962C8B-B14F-4D97-AF65-F5344CB8AC3E}">
        <p14:creationId xmlns:p14="http://schemas.microsoft.com/office/powerpoint/2010/main" val="3173627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5756"/>
            <a:ext cx="6862590" cy="672157"/>
          </a:xfrm>
        </p:spPr>
        <p:txBody>
          <a:bodyPr>
            <a:normAutofit/>
          </a:bodyPr>
          <a:lstStyle/>
          <a:p>
            <a:r>
              <a:rPr lang="en-US" sz="3200" dirty="0"/>
              <a:t>Grafting – general procedure</a:t>
            </a:r>
          </a:p>
        </p:txBody>
      </p:sp>
      <p:grpSp>
        <p:nvGrpSpPr>
          <p:cNvPr id="3" name="Group 2"/>
          <p:cNvGrpSpPr/>
          <p:nvPr/>
        </p:nvGrpSpPr>
        <p:grpSpPr>
          <a:xfrm>
            <a:off x="0" y="0"/>
            <a:ext cx="9144000" cy="1524000"/>
            <a:chOff x="0" y="0"/>
            <a:chExt cx="9144000" cy="1524000"/>
          </a:xfrm>
        </p:grpSpPr>
        <p:sp>
          <p:nvSpPr>
            <p:cNvPr id="4" name="Freeform 3"/>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5"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6"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7" name="Group 6"/>
            <p:cNvGrpSpPr/>
            <p:nvPr/>
          </p:nvGrpSpPr>
          <p:grpSpPr>
            <a:xfrm>
              <a:off x="76200" y="76200"/>
              <a:ext cx="914400" cy="914400"/>
              <a:chOff x="76200" y="76200"/>
              <a:chExt cx="914400" cy="914400"/>
            </a:xfrm>
          </p:grpSpPr>
          <p:sp>
            <p:nvSpPr>
              <p:cNvPr id="8" name="Oval 7"/>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6"/>
              <p:cNvGrpSpPr/>
              <p:nvPr/>
            </p:nvGrpSpPr>
            <p:grpSpPr>
              <a:xfrm>
                <a:off x="257629" y="297231"/>
                <a:ext cx="580571" cy="540969"/>
                <a:chOff x="-8229599" y="518558"/>
                <a:chExt cx="4571999" cy="4087423"/>
              </a:xfrm>
            </p:grpSpPr>
            <p:sp>
              <p:nvSpPr>
                <p:cNvPr id="10"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12" name="Slide Number Placeholder 11"/>
          <p:cNvSpPr>
            <a:spLocks noGrp="1"/>
          </p:cNvSpPr>
          <p:nvPr>
            <p:ph type="sldNum" sz="quarter" idx="12"/>
          </p:nvPr>
        </p:nvSpPr>
        <p:spPr/>
        <p:txBody>
          <a:bodyPr/>
          <a:lstStyle/>
          <a:p>
            <a:fld id="{EC60E923-2B32-4D95-91D7-46453B25A98D}" type="slidenum">
              <a:rPr lang="en-US" smtClean="0"/>
              <a:t>17</a:t>
            </a:fld>
            <a:endParaRPr lang="en-US"/>
          </a:p>
        </p:txBody>
      </p:sp>
      <p:sp>
        <p:nvSpPr>
          <p:cNvPr id="13" name="Text Box 4"/>
          <p:cNvSpPr txBox="1">
            <a:spLocks noChangeArrowheads="1"/>
          </p:cNvSpPr>
          <p:nvPr/>
        </p:nvSpPr>
        <p:spPr bwMode="auto">
          <a:xfrm>
            <a:off x="134938" y="6438900"/>
            <a:ext cx="51482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400"/>
              <a:t>© 2014 C. M. Agrawal, J. L. Ong, M. R. Appleford and G. Mani </a:t>
            </a:r>
          </a:p>
        </p:txBody>
      </p:sp>
      <p:sp>
        <p:nvSpPr>
          <p:cNvPr id="14" name="Rectangle 3"/>
          <p:cNvSpPr>
            <a:spLocks noChangeArrowheads="1"/>
          </p:cNvSpPr>
          <p:nvPr/>
        </p:nvSpPr>
        <p:spPr bwMode="auto">
          <a:xfrm>
            <a:off x="5432425" y="6352143"/>
            <a:ext cx="2877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solidFill>
                  <a:srgbClr val="0070C0"/>
                </a:solidFill>
              </a:rPr>
              <a:t>Agrawal et al., Figure 9.19</a:t>
            </a:r>
          </a:p>
        </p:txBody>
      </p:sp>
      <p:pic>
        <p:nvPicPr>
          <p:cNvPr id="15"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4746" y="1931080"/>
            <a:ext cx="6157307" cy="431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9972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6538" y="1419321"/>
            <a:ext cx="7127360" cy="762000"/>
          </a:xfrm>
        </p:spPr>
        <p:txBody>
          <a:bodyPr>
            <a:normAutofit/>
          </a:bodyPr>
          <a:lstStyle/>
          <a:p>
            <a:pPr marL="0" indent="0" algn="ctr">
              <a:buNone/>
            </a:pPr>
            <a:r>
              <a:rPr lang="en-US" dirty="0"/>
              <a:t>SAM and immobilized biomolecules</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18</a:t>
            </a:fld>
            <a:endParaRPr lang="en-US"/>
          </a:p>
        </p:txBody>
      </p:sp>
      <p:sp>
        <p:nvSpPr>
          <p:cNvPr id="15" name="TextBox 14"/>
          <p:cNvSpPr txBox="1"/>
          <p:nvPr/>
        </p:nvSpPr>
        <p:spPr>
          <a:xfrm>
            <a:off x="422138" y="2098714"/>
            <a:ext cx="8191500" cy="954107"/>
          </a:xfrm>
          <a:prstGeom prst="rect">
            <a:avLst/>
          </a:prstGeom>
          <a:noFill/>
        </p:spPr>
        <p:txBody>
          <a:bodyPr wrap="square" rtlCol="0">
            <a:spAutoFit/>
          </a:bodyPr>
          <a:lstStyle/>
          <a:p>
            <a:pPr algn="ctr"/>
            <a:r>
              <a:rPr lang="en-US" sz="2400" dirty="0">
                <a:solidFill>
                  <a:srgbClr val="0070C0"/>
                </a:solidFill>
              </a:rPr>
              <a:t>Oxidized dextran monolayer to prevent protein adsorption</a:t>
            </a:r>
          </a:p>
          <a:p>
            <a:pPr algn="ctr"/>
            <a:endParaRPr lang="en-US" sz="800" dirty="0">
              <a:solidFill>
                <a:srgbClr val="0070C0"/>
              </a:solidFill>
            </a:endParaRPr>
          </a:p>
          <a:p>
            <a:pPr algn="ctr"/>
            <a:r>
              <a:rPr lang="en-US" sz="2400" dirty="0">
                <a:solidFill>
                  <a:srgbClr val="0070C0"/>
                </a:solidFill>
              </a:rPr>
              <a:t>Conjugate peptides to induce neuron ingrowth to electrodes</a:t>
            </a:r>
          </a:p>
        </p:txBody>
      </p:sp>
      <p:sp>
        <p:nvSpPr>
          <p:cNvPr id="14" name="TextBox 13"/>
          <p:cNvSpPr txBox="1"/>
          <p:nvPr/>
        </p:nvSpPr>
        <p:spPr>
          <a:xfrm>
            <a:off x="456382" y="6418873"/>
            <a:ext cx="7838536" cy="307777"/>
          </a:xfrm>
          <a:prstGeom prst="rect">
            <a:avLst/>
          </a:prstGeom>
          <a:noFill/>
        </p:spPr>
        <p:txBody>
          <a:bodyPr wrap="square" rtlCol="0">
            <a:spAutoFit/>
          </a:bodyPr>
          <a:lstStyle/>
          <a:p>
            <a:r>
              <a:rPr lang="en-US" sz="1400" dirty="0">
                <a:solidFill>
                  <a:srgbClr val="0070C0"/>
                </a:solidFill>
              </a:rPr>
              <a:t>M. </a:t>
            </a:r>
            <a:r>
              <a:rPr lang="en-US" sz="1400" dirty="0" err="1">
                <a:solidFill>
                  <a:srgbClr val="0070C0"/>
                </a:solidFill>
              </a:rPr>
              <a:t>Holecko</a:t>
            </a:r>
            <a:r>
              <a:rPr lang="en-US" sz="1400" dirty="0">
                <a:solidFill>
                  <a:srgbClr val="0070C0"/>
                </a:solidFill>
              </a:rPr>
              <a:t>, et al., c. 2001, used w permission for T.A. Murray, et al., Senior Design Presentation, 2001</a:t>
            </a:r>
          </a:p>
        </p:txBody>
      </p:sp>
      <p:grpSp>
        <p:nvGrpSpPr>
          <p:cNvPr id="17" name="Group 18"/>
          <p:cNvGrpSpPr>
            <a:grpSpLocks/>
          </p:cNvGrpSpPr>
          <p:nvPr/>
        </p:nvGrpSpPr>
        <p:grpSpPr bwMode="auto">
          <a:xfrm>
            <a:off x="1259075" y="3229204"/>
            <a:ext cx="6081712" cy="2940050"/>
            <a:chOff x="288" y="1584"/>
            <a:chExt cx="5190" cy="2168"/>
          </a:xfrm>
        </p:grpSpPr>
        <p:grpSp>
          <p:nvGrpSpPr>
            <p:cNvPr id="18" name="Group 19"/>
            <p:cNvGrpSpPr>
              <a:grpSpLocks/>
            </p:cNvGrpSpPr>
            <p:nvPr/>
          </p:nvGrpSpPr>
          <p:grpSpPr bwMode="auto">
            <a:xfrm>
              <a:off x="864" y="2592"/>
              <a:ext cx="3999" cy="710"/>
              <a:chOff x="894" y="2168"/>
              <a:chExt cx="3999" cy="710"/>
            </a:xfrm>
          </p:grpSpPr>
          <p:sp>
            <p:nvSpPr>
              <p:cNvPr id="202" name="Freeform 20"/>
              <p:cNvSpPr>
                <a:spLocks/>
              </p:cNvSpPr>
              <p:nvPr/>
            </p:nvSpPr>
            <p:spPr bwMode="auto">
              <a:xfrm>
                <a:off x="4821" y="2222"/>
                <a:ext cx="72" cy="651"/>
              </a:xfrm>
              <a:custGeom>
                <a:avLst/>
                <a:gdLst>
                  <a:gd name="T0" fmla="*/ 14 w 72"/>
                  <a:gd name="T1" fmla="*/ 10 h 651"/>
                  <a:gd name="T2" fmla="*/ 0 w 72"/>
                  <a:gd name="T3" fmla="*/ 20 h 651"/>
                  <a:gd name="T4" fmla="*/ 5 w 72"/>
                  <a:gd name="T5" fmla="*/ 30 h 651"/>
                  <a:gd name="T6" fmla="*/ 27 w 72"/>
                  <a:gd name="T7" fmla="*/ 42 h 651"/>
                  <a:gd name="T8" fmla="*/ 58 w 72"/>
                  <a:gd name="T9" fmla="*/ 56 h 651"/>
                  <a:gd name="T10" fmla="*/ 72 w 72"/>
                  <a:gd name="T11" fmla="*/ 67 h 651"/>
                  <a:gd name="T12" fmla="*/ 67 w 72"/>
                  <a:gd name="T13" fmla="*/ 77 h 651"/>
                  <a:gd name="T14" fmla="*/ 44 w 72"/>
                  <a:gd name="T15" fmla="*/ 89 h 651"/>
                  <a:gd name="T16" fmla="*/ 14 w 72"/>
                  <a:gd name="T17" fmla="*/ 103 h 651"/>
                  <a:gd name="T18" fmla="*/ 0 w 72"/>
                  <a:gd name="T19" fmla="*/ 114 h 651"/>
                  <a:gd name="T20" fmla="*/ 5 w 72"/>
                  <a:gd name="T21" fmla="*/ 124 h 651"/>
                  <a:gd name="T22" fmla="*/ 27 w 72"/>
                  <a:gd name="T23" fmla="*/ 135 h 651"/>
                  <a:gd name="T24" fmla="*/ 58 w 72"/>
                  <a:gd name="T25" fmla="*/ 149 h 651"/>
                  <a:gd name="T26" fmla="*/ 72 w 72"/>
                  <a:gd name="T27" fmla="*/ 160 h 651"/>
                  <a:gd name="T28" fmla="*/ 67 w 72"/>
                  <a:gd name="T29" fmla="*/ 170 h 651"/>
                  <a:gd name="T30" fmla="*/ 44 w 72"/>
                  <a:gd name="T31" fmla="*/ 182 h 651"/>
                  <a:gd name="T32" fmla="*/ 14 w 72"/>
                  <a:gd name="T33" fmla="*/ 196 h 651"/>
                  <a:gd name="T34" fmla="*/ 0 w 72"/>
                  <a:gd name="T35" fmla="*/ 207 h 651"/>
                  <a:gd name="T36" fmla="*/ 5 w 72"/>
                  <a:gd name="T37" fmla="*/ 216 h 651"/>
                  <a:gd name="T38" fmla="*/ 27 w 72"/>
                  <a:gd name="T39" fmla="*/ 229 h 651"/>
                  <a:gd name="T40" fmla="*/ 58 w 72"/>
                  <a:gd name="T41" fmla="*/ 243 h 651"/>
                  <a:gd name="T42" fmla="*/ 72 w 72"/>
                  <a:gd name="T43" fmla="*/ 253 h 651"/>
                  <a:gd name="T44" fmla="*/ 67 w 72"/>
                  <a:gd name="T45" fmla="*/ 263 h 651"/>
                  <a:gd name="T46" fmla="*/ 44 w 72"/>
                  <a:gd name="T47" fmla="*/ 275 h 651"/>
                  <a:gd name="T48" fmla="*/ 14 w 72"/>
                  <a:gd name="T49" fmla="*/ 289 h 651"/>
                  <a:gd name="T50" fmla="*/ 0 w 72"/>
                  <a:gd name="T51" fmla="*/ 299 h 651"/>
                  <a:gd name="T52" fmla="*/ 5 w 72"/>
                  <a:gd name="T53" fmla="*/ 309 h 651"/>
                  <a:gd name="T54" fmla="*/ 27 w 72"/>
                  <a:gd name="T55" fmla="*/ 321 h 651"/>
                  <a:gd name="T56" fmla="*/ 58 w 72"/>
                  <a:gd name="T57" fmla="*/ 335 h 651"/>
                  <a:gd name="T58" fmla="*/ 72 w 72"/>
                  <a:gd name="T59" fmla="*/ 346 h 651"/>
                  <a:gd name="T60" fmla="*/ 67 w 72"/>
                  <a:gd name="T61" fmla="*/ 356 h 651"/>
                  <a:gd name="T62" fmla="*/ 44 w 72"/>
                  <a:gd name="T63" fmla="*/ 368 h 651"/>
                  <a:gd name="T64" fmla="*/ 14 w 72"/>
                  <a:gd name="T65" fmla="*/ 382 h 651"/>
                  <a:gd name="T66" fmla="*/ 0 w 72"/>
                  <a:gd name="T67" fmla="*/ 393 h 651"/>
                  <a:gd name="T68" fmla="*/ 5 w 72"/>
                  <a:gd name="T69" fmla="*/ 403 h 651"/>
                  <a:gd name="T70" fmla="*/ 27 w 72"/>
                  <a:gd name="T71" fmla="*/ 415 h 651"/>
                  <a:gd name="T72" fmla="*/ 58 w 72"/>
                  <a:gd name="T73" fmla="*/ 429 h 651"/>
                  <a:gd name="T74" fmla="*/ 72 w 72"/>
                  <a:gd name="T75" fmla="*/ 439 h 651"/>
                  <a:gd name="T76" fmla="*/ 67 w 72"/>
                  <a:gd name="T77" fmla="*/ 449 h 651"/>
                  <a:gd name="T78" fmla="*/ 44 w 72"/>
                  <a:gd name="T79" fmla="*/ 461 h 651"/>
                  <a:gd name="T80" fmla="*/ 14 w 72"/>
                  <a:gd name="T81" fmla="*/ 475 h 651"/>
                  <a:gd name="T82" fmla="*/ 0 w 72"/>
                  <a:gd name="T83" fmla="*/ 486 h 651"/>
                  <a:gd name="T84" fmla="*/ 5 w 72"/>
                  <a:gd name="T85" fmla="*/ 495 h 651"/>
                  <a:gd name="T86" fmla="*/ 27 w 72"/>
                  <a:gd name="T87" fmla="*/ 508 h 651"/>
                  <a:gd name="T88" fmla="*/ 58 w 72"/>
                  <a:gd name="T89" fmla="*/ 522 h 651"/>
                  <a:gd name="T90" fmla="*/ 72 w 72"/>
                  <a:gd name="T91" fmla="*/ 532 h 651"/>
                  <a:gd name="T92" fmla="*/ 67 w 72"/>
                  <a:gd name="T93" fmla="*/ 542 h 651"/>
                  <a:gd name="T94" fmla="*/ 44 w 72"/>
                  <a:gd name="T95" fmla="*/ 554 h 651"/>
                  <a:gd name="T96" fmla="*/ 14 w 72"/>
                  <a:gd name="T97" fmla="*/ 568 h 651"/>
                  <a:gd name="T98" fmla="*/ 0 w 72"/>
                  <a:gd name="T99" fmla="*/ 578 h 651"/>
                  <a:gd name="T100" fmla="*/ 5 w 72"/>
                  <a:gd name="T101" fmla="*/ 589 h 651"/>
                  <a:gd name="T102" fmla="*/ 27 w 72"/>
                  <a:gd name="T103" fmla="*/ 600 h 651"/>
                  <a:gd name="T104" fmla="*/ 58 w 72"/>
                  <a:gd name="T105" fmla="*/ 614 h 651"/>
                  <a:gd name="T106" fmla="*/ 72 w 72"/>
                  <a:gd name="T107" fmla="*/ 625 h 651"/>
                  <a:gd name="T108" fmla="*/ 67 w 72"/>
                  <a:gd name="T109" fmla="*/ 635 h 651"/>
                  <a:gd name="T110" fmla="*/ 44 w 72"/>
                  <a:gd name="T111" fmla="*/ 647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2" h="651">
                    <a:moveTo>
                      <a:pt x="36" y="0"/>
                    </a:moveTo>
                    <a:lnTo>
                      <a:pt x="27" y="3"/>
                    </a:lnTo>
                    <a:lnTo>
                      <a:pt x="20" y="7"/>
                    </a:lnTo>
                    <a:lnTo>
                      <a:pt x="14" y="10"/>
                    </a:lnTo>
                    <a:lnTo>
                      <a:pt x="9" y="13"/>
                    </a:lnTo>
                    <a:lnTo>
                      <a:pt x="5" y="16"/>
                    </a:lnTo>
                    <a:lnTo>
                      <a:pt x="2" y="18"/>
                    </a:lnTo>
                    <a:lnTo>
                      <a:pt x="0" y="20"/>
                    </a:lnTo>
                    <a:lnTo>
                      <a:pt x="0" y="23"/>
                    </a:lnTo>
                    <a:lnTo>
                      <a:pt x="0" y="25"/>
                    </a:lnTo>
                    <a:lnTo>
                      <a:pt x="2" y="28"/>
                    </a:lnTo>
                    <a:lnTo>
                      <a:pt x="5" y="30"/>
                    </a:lnTo>
                    <a:lnTo>
                      <a:pt x="9" y="33"/>
                    </a:lnTo>
                    <a:lnTo>
                      <a:pt x="14" y="36"/>
                    </a:lnTo>
                    <a:lnTo>
                      <a:pt x="20" y="39"/>
                    </a:lnTo>
                    <a:lnTo>
                      <a:pt x="27" y="42"/>
                    </a:lnTo>
                    <a:lnTo>
                      <a:pt x="36" y="46"/>
                    </a:lnTo>
                    <a:lnTo>
                      <a:pt x="44" y="50"/>
                    </a:lnTo>
                    <a:lnTo>
                      <a:pt x="52" y="53"/>
                    </a:lnTo>
                    <a:lnTo>
                      <a:pt x="58" y="56"/>
                    </a:lnTo>
                    <a:lnTo>
                      <a:pt x="63" y="60"/>
                    </a:lnTo>
                    <a:lnTo>
                      <a:pt x="67" y="62"/>
                    </a:lnTo>
                    <a:lnTo>
                      <a:pt x="70" y="64"/>
                    </a:lnTo>
                    <a:lnTo>
                      <a:pt x="72" y="67"/>
                    </a:lnTo>
                    <a:lnTo>
                      <a:pt x="72" y="69"/>
                    </a:lnTo>
                    <a:lnTo>
                      <a:pt x="72" y="72"/>
                    </a:lnTo>
                    <a:lnTo>
                      <a:pt x="70" y="74"/>
                    </a:lnTo>
                    <a:lnTo>
                      <a:pt x="67" y="77"/>
                    </a:lnTo>
                    <a:lnTo>
                      <a:pt x="63" y="80"/>
                    </a:lnTo>
                    <a:lnTo>
                      <a:pt x="58" y="83"/>
                    </a:lnTo>
                    <a:lnTo>
                      <a:pt x="52" y="86"/>
                    </a:lnTo>
                    <a:lnTo>
                      <a:pt x="44" y="89"/>
                    </a:lnTo>
                    <a:lnTo>
                      <a:pt x="36" y="93"/>
                    </a:lnTo>
                    <a:lnTo>
                      <a:pt x="27" y="97"/>
                    </a:lnTo>
                    <a:lnTo>
                      <a:pt x="20" y="100"/>
                    </a:lnTo>
                    <a:lnTo>
                      <a:pt x="14" y="103"/>
                    </a:lnTo>
                    <a:lnTo>
                      <a:pt x="9" y="106"/>
                    </a:lnTo>
                    <a:lnTo>
                      <a:pt x="5" y="108"/>
                    </a:lnTo>
                    <a:lnTo>
                      <a:pt x="2" y="111"/>
                    </a:lnTo>
                    <a:lnTo>
                      <a:pt x="0" y="114"/>
                    </a:lnTo>
                    <a:lnTo>
                      <a:pt x="0" y="116"/>
                    </a:lnTo>
                    <a:lnTo>
                      <a:pt x="0" y="118"/>
                    </a:lnTo>
                    <a:lnTo>
                      <a:pt x="2" y="121"/>
                    </a:lnTo>
                    <a:lnTo>
                      <a:pt x="5" y="124"/>
                    </a:lnTo>
                    <a:lnTo>
                      <a:pt x="9" y="126"/>
                    </a:lnTo>
                    <a:lnTo>
                      <a:pt x="14" y="129"/>
                    </a:lnTo>
                    <a:lnTo>
                      <a:pt x="20" y="132"/>
                    </a:lnTo>
                    <a:lnTo>
                      <a:pt x="27" y="135"/>
                    </a:lnTo>
                    <a:lnTo>
                      <a:pt x="36" y="139"/>
                    </a:lnTo>
                    <a:lnTo>
                      <a:pt x="44" y="143"/>
                    </a:lnTo>
                    <a:lnTo>
                      <a:pt x="52" y="146"/>
                    </a:lnTo>
                    <a:lnTo>
                      <a:pt x="58" y="149"/>
                    </a:lnTo>
                    <a:lnTo>
                      <a:pt x="63" y="152"/>
                    </a:lnTo>
                    <a:lnTo>
                      <a:pt x="67" y="155"/>
                    </a:lnTo>
                    <a:lnTo>
                      <a:pt x="70" y="158"/>
                    </a:lnTo>
                    <a:lnTo>
                      <a:pt x="72" y="160"/>
                    </a:lnTo>
                    <a:lnTo>
                      <a:pt x="72" y="163"/>
                    </a:lnTo>
                    <a:lnTo>
                      <a:pt x="72" y="165"/>
                    </a:lnTo>
                    <a:lnTo>
                      <a:pt x="70" y="168"/>
                    </a:lnTo>
                    <a:lnTo>
                      <a:pt x="67" y="170"/>
                    </a:lnTo>
                    <a:lnTo>
                      <a:pt x="63" y="172"/>
                    </a:lnTo>
                    <a:lnTo>
                      <a:pt x="58" y="176"/>
                    </a:lnTo>
                    <a:lnTo>
                      <a:pt x="52" y="179"/>
                    </a:lnTo>
                    <a:lnTo>
                      <a:pt x="44" y="182"/>
                    </a:lnTo>
                    <a:lnTo>
                      <a:pt x="36" y="186"/>
                    </a:lnTo>
                    <a:lnTo>
                      <a:pt x="27" y="190"/>
                    </a:lnTo>
                    <a:lnTo>
                      <a:pt x="20" y="193"/>
                    </a:lnTo>
                    <a:lnTo>
                      <a:pt x="14" y="196"/>
                    </a:lnTo>
                    <a:lnTo>
                      <a:pt x="9" y="199"/>
                    </a:lnTo>
                    <a:lnTo>
                      <a:pt x="5" y="202"/>
                    </a:lnTo>
                    <a:lnTo>
                      <a:pt x="2" y="204"/>
                    </a:lnTo>
                    <a:lnTo>
                      <a:pt x="0" y="207"/>
                    </a:lnTo>
                    <a:lnTo>
                      <a:pt x="0" y="209"/>
                    </a:lnTo>
                    <a:lnTo>
                      <a:pt x="0" y="212"/>
                    </a:lnTo>
                    <a:lnTo>
                      <a:pt x="2" y="214"/>
                    </a:lnTo>
                    <a:lnTo>
                      <a:pt x="5" y="216"/>
                    </a:lnTo>
                    <a:lnTo>
                      <a:pt x="9" y="219"/>
                    </a:lnTo>
                    <a:lnTo>
                      <a:pt x="14" y="222"/>
                    </a:lnTo>
                    <a:lnTo>
                      <a:pt x="20" y="225"/>
                    </a:lnTo>
                    <a:lnTo>
                      <a:pt x="27" y="229"/>
                    </a:lnTo>
                    <a:lnTo>
                      <a:pt x="36" y="232"/>
                    </a:lnTo>
                    <a:lnTo>
                      <a:pt x="44" y="236"/>
                    </a:lnTo>
                    <a:lnTo>
                      <a:pt x="52" y="240"/>
                    </a:lnTo>
                    <a:lnTo>
                      <a:pt x="58" y="243"/>
                    </a:lnTo>
                    <a:lnTo>
                      <a:pt x="63" y="245"/>
                    </a:lnTo>
                    <a:lnTo>
                      <a:pt x="67" y="248"/>
                    </a:lnTo>
                    <a:lnTo>
                      <a:pt x="70" y="251"/>
                    </a:lnTo>
                    <a:lnTo>
                      <a:pt x="72" y="253"/>
                    </a:lnTo>
                    <a:lnTo>
                      <a:pt x="72" y="255"/>
                    </a:lnTo>
                    <a:lnTo>
                      <a:pt x="72" y="258"/>
                    </a:lnTo>
                    <a:lnTo>
                      <a:pt x="70" y="260"/>
                    </a:lnTo>
                    <a:lnTo>
                      <a:pt x="67" y="263"/>
                    </a:lnTo>
                    <a:lnTo>
                      <a:pt x="63" y="266"/>
                    </a:lnTo>
                    <a:lnTo>
                      <a:pt x="58" y="268"/>
                    </a:lnTo>
                    <a:lnTo>
                      <a:pt x="52" y="271"/>
                    </a:lnTo>
                    <a:lnTo>
                      <a:pt x="44" y="275"/>
                    </a:lnTo>
                    <a:lnTo>
                      <a:pt x="36" y="279"/>
                    </a:lnTo>
                    <a:lnTo>
                      <a:pt x="27" y="282"/>
                    </a:lnTo>
                    <a:lnTo>
                      <a:pt x="20" y="286"/>
                    </a:lnTo>
                    <a:lnTo>
                      <a:pt x="14" y="289"/>
                    </a:lnTo>
                    <a:lnTo>
                      <a:pt x="9" y="292"/>
                    </a:lnTo>
                    <a:lnTo>
                      <a:pt x="5" y="295"/>
                    </a:lnTo>
                    <a:lnTo>
                      <a:pt x="2" y="297"/>
                    </a:lnTo>
                    <a:lnTo>
                      <a:pt x="0" y="299"/>
                    </a:lnTo>
                    <a:lnTo>
                      <a:pt x="0" y="302"/>
                    </a:lnTo>
                    <a:lnTo>
                      <a:pt x="0" y="304"/>
                    </a:lnTo>
                    <a:lnTo>
                      <a:pt x="2" y="307"/>
                    </a:lnTo>
                    <a:lnTo>
                      <a:pt x="5" y="309"/>
                    </a:lnTo>
                    <a:lnTo>
                      <a:pt x="9" y="312"/>
                    </a:lnTo>
                    <a:lnTo>
                      <a:pt x="14" y="315"/>
                    </a:lnTo>
                    <a:lnTo>
                      <a:pt x="20" y="318"/>
                    </a:lnTo>
                    <a:lnTo>
                      <a:pt x="27" y="321"/>
                    </a:lnTo>
                    <a:lnTo>
                      <a:pt x="36" y="325"/>
                    </a:lnTo>
                    <a:lnTo>
                      <a:pt x="44" y="329"/>
                    </a:lnTo>
                    <a:lnTo>
                      <a:pt x="52" y="332"/>
                    </a:lnTo>
                    <a:lnTo>
                      <a:pt x="58" y="335"/>
                    </a:lnTo>
                    <a:lnTo>
                      <a:pt x="63" y="338"/>
                    </a:lnTo>
                    <a:lnTo>
                      <a:pt x="67" y="341"/>
                    </a:lnTo>
                    <a:lnTo>
                      <a:pt x="70" y="343"/>
                    </a:lnTo>
                    <a:lnTo>
                      <a:pt x="72" y="346"/>
                    </a:lnTo>
                    <a:lnTo>
                      <a:pt x="72" y="348"/>
                    </a:lnTo>
                    <a:lnTo>
                      <a:pt x="72" y="351"/>
                    </a:lnTo>
                    <a:lnTo>
                      <a:pt x="70" y="353"/>
                    </a:lnTo>
                    <a:lnTo>
                      <a:pt x="67" y="356"/>
                    </a:lnTo>
                    <a:lnTo>
                      <a:pt x="63" y="359"/>
                    </a:lnTo>
                    <a:lnTo>
                      <a:pt x="58" y="362"/>
                    </a:lnTo>
                    <a:lnTo>
                      <a:pt x="52" y="365"/>
                    </a:lnTo>
                    <a:lnTo>
                      <a:pt x="44" y="368"/>
                    </a:lnTo>
                    <a:lnTo>
                      <a:pt x="36" y="372"/>
                    </a:lnTo>
                    <a:lnTo>
                      <a:pt x="27" y="376"/>
                    </a:lnTo>
                    <a:lnTo>
                      <a:pt x="20" y="379"/>
                    </a:lnTo>
                    <a:lnTo>
                      <a:pt x="14" y="382"/>
                    </a:lnTo>
                    <a:lnTo>
                      <a:pt x="9" y="385"/>
                    </a:lnTo>
                    <a:lnTo>
                      <a:pt x="5" y="387"/>
                    </a:lnTo>
                    <a:lnTo>
                      <a:pt x="2" y="390"/>
                    </a:lnTo>
                    <a:lnTo>
                      <a:pt x="0" y="393"/>
                    </a:lnTo>
                    <a:lnTo>
                      <a:pt x="0" y="395"/>
                    </a:lnTo>
                    <a:lnTo>
                      <a:pt x="0" y="398"/>
                    </a:lnTo>
                    <a:lnTo>
                      <a:pt x="2" y="400"/>
                    </a:lnTo>
                    <a:lnTo>
                      <a:pt x="5" y="403"/>
                    </a:lnTo>
                    <a:lnTo>
                      <a:pt x="9" y="405"/>
                    </a:lnTo>
                    <a:lnTo>
                      <a:pt x="14" y="408"/>
                    </a:lnTo>
                    <a:lnTo>
                      <a:pt x="20" y="411"/>
                    </a:lnTo>
                    <a:lnTo>
                      <a:pt x="27" y="415"/>
                    </a:lnTo>
                    <a:lnTo>
                      <a:pt x="36" y="418"/>
                    </a:lnTo>
                    <a:lnTo>
                      <a:pt x="44" y="422"/>
                    </a:lnTo>
                    <a:lnTo>
                      <a:pt x="52" y="425"/>
                    </a:lnTo>
                    <a:lnTo>
                      <a:pt x="58" y="429"/>
                    </a:lnTo>
                    <a:lnTo>
                      <a:pt x="63" y="431"/>
                    </a:lnTo>
                    <a:lnTo>
                      <a:pt x="67" y="434"/>
                    </a:lnTo>
                    <a:lnTo>
                      <a:pt x="70" y="437"/>
                    </a:lnTo>
                    <a:lnTo>
                      <a:pt x="72" y="439"/>
                    </a:lnTo>
                    <a:lnTo>
                      <a:pt x="72" y="442"/>
                    </a:lnTo>
                    <a:lnTo>
                      <a:pt x="72" y="444"/>
                    </a:lnTo>
                    <a:lnTo>
                      <a:pt x="70" y="447"/>
                    </a:lnTo>
                    <a:lnTo>
                      <a:pt x="67" y="449"/>
                    </a:lnTo>
                    <a:lnTo>
                      <a:pt x="63" y="451"/>
                    </a:lnTo>
                    <a:lnTo>
                      <a:pt x="58" y="454"/>
                    </a:lnTo>
                    <a:lnTo>
                      <a:pt x="52" y="457"/>
                    </a:lnTo>
                    <a:lnTo>
                      <a:pt x="44" y="461"/>
                    </a:lnTo>
                    <a:lnTo>
                      <a:pt x="36" y="465"/>
                    </a:lnTo>
                    <a:lnTo>
                      <a:pt x="27" y="468"/>
                    </a:lnTo>
                    <a:lnTo>
                      <a:pt x="20" y="472"/>
                    </a:lnTo>
                    <a:lnTo>
                      <a:pt x="14" y="475"/>
                    </a:lnTo>
                    <a:lnTo>
                      <a:pt x="9" y="478"/>
                    </a:lnTo>
                    <a:lnTo>
                      <a:pt x="5" y="481"/>
                    </a:lnTo>
                    <a:lnTo>
                      <a:pt x="2" y="483"/>
                    </a:lnTo>
                    <a:lnTo>
                      <a:pt x="0" y="486"/>
                    </a:lnTo>
                    <a:lnTo>
                      <a:pt x="0" y="488"/>
                    </a:lnTo>
                    <a:lnTo>
                      <a:pt x="0" y="490"/>
                    </a:lnTo>
                    <a:lnTo>
                      <a:pt x="2" y="493"/>
                    </a:lnTo>
                    <a:lnTo>
                      <a:pt x="5" y="495"/>
                    </a:lnTo>
                    <a:lnTo>
                      <a:pt x="9" y="498"/>
                    </a:lnTo>
                    <a:lnTo>
                      <a:pt x="14" y="501"/>
                    </a:lnTo>
                    <a:lnTo>
                      <a:pt x="20" y="504"/>
                    </a:lnTo>
                    <a:lnTo>
                      <a:pt x="27" y="508"/>
                    </a:lnTo>
                    <a:lnTo>
                      <a:pt x="36" y="511"/>
                    </a:lnTo>
                    <a:lnTo>
                      <a:pt x="44" y="515"/>
                    </a:lnTo>
                    <a:lnTo>
                      <a:pt x="52" y="519"/>
                    </a:lnTo>
                    <a:lnTo>
                      <a:pt x="58" y="522"/>
                    </a:lnTo>
                    <a:lnTo>
                      <a:pt x="63" y="525"/>
                    </a:lnTo>
                    <a:lnTo>
                      <a:pt x="67" y="527"/>
                    </a:lnTo>
                    <a:lnTo>
                      <a:pt x="70" y="530"/>
                    </a:lnTo>
                    <a:lnTo>
                      <a:pt x="72" y="532"/>
                    </a:lnTo>
                    <a:lnTo>
                      <a:pt x="72" y="534"/>
                    </a:lnTo>
                    <a:lnTo>
                      <a:pt x="72" y="537"/>
                    </a:lnTo>
                    <a:lnTo>
                      <a:pt x="70" y="539"/>
                    </a:lnTo>
                    <a:lnTo>
                      <a:pt x="67" y="542"/>
                    </a:lnTo>
                    <a:lnTo>
                      <a:pt x="63" y="545"/>
                    </a:lnTo>
                    <a:lnTo>
                      <a:pt x="58" y="547"/>
                    </a:lnTo>
                    <a:lnTo>
                      <a:pt x="52" y="551"/>
                    </a:lnTo>
                    <a:lnTo>
                      <a:pt x="44" y="554"/>
                    </a:lnTo>
                    <a:lnTo>
                      <a:pt x="36" y="558"/>
                    </a:lnTo>
                    <a:lnTo>
                      <a:pt x="27" y="561"/>
                    </a:lnTo>
                    <a:lnTo>
                      <a:pt x="20" y="565"/>
                    </a:lnTo>
                    <a:lnTo>
                      <a:pt x="14" y="568"/>
                    </a:lnTo>
                    <a:lnTo>
                      <a:pt x="9" y="571"/>
                    </a:lnTo>
                    <a:lnTo>
                      <a:pt x="5" y="573"/>
                    </a:lnTo>
                    <a:lnTo>
                      <a:pt x="2" y="576"/>
                    </a:lnTo>
                    <a:lnTo>
                      <a:pt x="0" y="578"/>
                    </a:lnTo>
                    <a:lnTo>
                      <a:pt x="0" y="581"/>
                    </a:lnTo>
                    <a:lnTo>
                      <a:pt x="0" y="583"/>
                    </a:lnTo>
                    <a:lnTo>
                      <a:pt x="2" y="586"/>
                    </a:lnTo>
                    <a:lnTo>
                      <a:pt x="5" y="589"/>
                    </a:lnTo>
                    <a:lnTo>
                      <a:pt x="9" y="591"/>
                    </a:lnTo>
                    <a:lnTo>
                      <a:pt x="14" y="594"/>
                    </a:lnTo>
                    <a:lnTo>
                      <a:pt x="20" y="597"/>
                    </a:lnTo>
                    <a:lnTo>
                      <a:pt x="27" y="600"/>
                    </a:lnTo>
                    <a:lnTo>
                      <a:pt x="36" y="604"/>
                    </a:lnTo>
                    <a:lnTo>
                      <a:pt x="44" y="608"/>
                    </a:lnTo>
                    <a:lnTo>
                      <a:pt x="52" y="611"/>
                    </a:lnTo>
                    <a:lnTo>
                      <a:pt x="58" y="614"/>
                    </a:lnTo>
                    <a:lnTo>
                      <a:pt x="63" y="617"/>
                    </a:lnTo>
                    <a:lnTo>
                      <a:pt x="67" y="620"/>
                    </a:lnTo>
                    <a:lnTo>
                      <a:pt x="70" y="623"/>
                    </a:lnTo>
                    <a:lnTo>
                      <a:pt x="72" y="625"/>
                    </a:lnTo>
                    <a:lnTo>
                      <a:pt x="72" y="628"/>
                    </a:lnTo>
                    <a:lnTo>
                      <a:pt x="72" y="630"/>
                    </a:lnTo>
                    <a:lnTo>
                      <a:pt x="70" y="633"/>
                    </a:lnTo>
                    <a:lnTo>
                      <a:pt x="67" y="635"/>
                    </a:lnTo>
                    <a:lnTo>
                      <a:pt x="63" y="638"/>
                    </a:lnTo>
                    <a:lnTo>
                      <a:pt x="58" y="641"/>
                    </a:lnTo>
                    <a:lnTo>
                      <a:pt x="52" y="644"/>
                    </a:lnTo>
                    <a:lnTo>
                      <a:pt x="44" y="647"/>
                    </a:lnTo>
                    <a:lnTo>
                      <a:pt x="36" y="651"/>
                    </a:lnTo>
                  </a:path>
                </a:pathLst>
              </a:custGeom>
              <a:noFill/>
              <a:ln w="1905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3" name="Freeform 21"/>
              <p:cNvSpPr>
                <a:spLocks/>
              </p:cNvSpPr>
              <p:nvPr/>
            </p:nvSpPr>
            <p:spPr bwMode="auto">
              <a:xfrm>
                <a:off x="894" y="2168"/>
                <a:ext cx="73" cy="710"/>
              </a:xfrm>
              <a:custGeom>
                <a:avLst/>
                <a:gdLst>
                  <a:gd name="T0" fmla="*/ 9 w 73"/>
                  <a:gd name="T1" fmla="*/ 12 h 710"/>
                  <a:gd name="T2" fmla="*/ 1 w 73"/>
                  <a:gd name="T3" fmla="*/ 24 h 710"/>
                  <a:gd name="T4" fmla="*/ 21 w 73"/>
                  <a:gd name="T5" fmla="*/ 37 h 710"/>
                  <a:gd name="T6" fmla="*/ 59 w 73"/>
                  <a:gd name="T7" fmla="*/ 54 h 710"/>
                  <a:gd name="T8" fmla="*/ 73 w 73"/>
                  <a:gd name="T9" fmla="*/ 67 h 710"/>
                  <a:gd name="T10" fmla="*/ 59 w 73"/>
                  <a:gd name="T11" fmla="*/ 79 h 710"/>
                  <a:gd name="T12" fmla="*/ 21 w 73"/>
                  <a:gd name="T13" fmla="*/ 95 h 710"/>
                  <a:gd name="T14" fmla="*/ 1 w 73"/>
                  <a:gd name="T15" fmla="*/ 109 h 710"/>
                  <a:gd name="T16" fmla="*/ 9 w 73"/>
                  <a:gd name="T17" fmla="*/ 120 h 710"/>
                  <a:gd name="T18" fmla="*/ 45 w 73"/>
                  <a:gd name="T19" fmla="*/ 137 h 710"/>
                  <a:gd name="T20" fmla="*/ 70 w 73"/>
                  <a:gd name="T21" fmla="*/ 150 h 710"/>
                  <a:gd name="T22" fmla="*/ 68 w 73"/>
                  <a:gd name="T23" fmla="*/ 162 h 710"/>
                  <a:gd name="T24" fmla="*/ 36 w 73"/>
                  <a:gd name="T25" fmla="*/ 177 h 710"/>
                  <a:gd name="T26" fmla="*/ 5 w 73"/>
                  <a:gd name="T27" fmla="*/ 192 h 710"/>
                  <a:gd name="T28" fmla="*/ 2 w 73"/>
                  <a:gd name="T29" fmla="*/ 204 h 710"/>
                  <a:gd name="T30" fmla="*/ 28 w 73"/>
                  <a:gd name="T31" fmla="*/ 218 h 710"/>
                  <a:gd name="T32" fmla="*/ 63 w 73"/>
                  <a:gd name="T33" fmla="*/ 234 h 710"/>
                  <a:gd name="T34" fmla="*/ 72 w 73"/>
                  <a:gd name="T35" fmla="*/ 246 h 710"/>
                  <a:gd name="T36" fmla="*/ 52 w 73"/>
                  <a:gd name="T37" fmla="*/ 259 h 710"/>
                  <a:gd name="T38" fmla="*/ 14 w 73"/>
                  <a:gd name="T39" fmla="*/ 276 h 710"/>
                  <a:gd name="T40" fmla="*/ 0 w 73"/>
                  <a:gd name="T41" fmla="*/ 288 h 710"/>
                  <a:gd name="T42" fmla="*/ 14 w 73"/>
                  <a:gd name="T43" fmla="*/ 300 h 710"/>
                  <a:gd name="T44" fmla="*/ 52 w 73"/>
                  <a:gd name="T45" fmla="*/ 317 h 710"/>
                  <a:gd name="T46" fmla="*/ 72 w 73"/>
                  <a:gd name="T47" fmla="*/ 330 h 710"/>
                  <a:gd name="T48" fmla="*/ 63 w 73"/>
                  <a:gd name="T49" fmla="*/ 342 h 710"/>
                  <a:gd name="T50" fmla="*/ 28 w 73"/>
                  <a:gd name="T51" fmla="*/ 358 h 710"/>
                  <a:gd name="T52" fmla="*/ 2 w 73"/>
                  <a:gd name="T53" fmla="*/ 372 h 710"/>
                  <a:gd name="T54" fmla="*/ 5 w 73"/>
                  <a:gd name="T55" fmla="*/ 384 h 710"/>
                  <a:gd name="T56" fmla="*/ 36 w 73"/>
                  <a:gd name="T57" fmla="*/ 399 h 710"/>
                  <a:gd name="T58" fmla="*/ 68 w 73"/>
                  <a:gd name="T59" fmla="*/ 414 h 710"/>
                  <a:gd name="T60" fmla="*/ 70 w 73"/>
                  <a:gd name="T61" fmla="*/ 426 h 710"/>
                  <a:gd name="T62" fmla="*/ 45 w 73"/>
                  <a:gd name="T63" fmla="*/ 440 h 710"/>
                  <a:gd name="T64" fmla="*/ 9 w 73"/>
                  <a:gd name="T65" fmla="*/ 456 h 710"/>
                  <a:gd name="T66" fmla="*/ 1 w 73"/>
                  <a:gd name="T67" fmla="*/ 468 h 710"/>
                  <a:gd name="T68" fmla="*/ 21 w 73"/>
                  <a:gd name="T69" fmla="*/ 481 h 710"/>
                  <a:gd name="T70" fmla="*/ 59 w 73"/>
                  <a:gd name="T71" fmla="*/ 497 h 710"/>
                  <a:gd name="T72" fmla="*/ 73 w 73"/>
                  <a:gd name="T73" fmla="*/ 510 h 710"/>
                  <a:gd name="T74" fmla="*/ 59 w 73"/>
                  <a:gd name="T75" fmla="*/ 522 h 710"/>
                  <a:gd name="T76" fmla="*/ 21 w 73"/>
                  <a:gd name="T77" fmla="*/ 539 h 710"/>
                  <a:gd name="T78" fmla="*/ 1 w 73"/>
                  <a:gd name="T79" fmla="*/ 552 h 710"/>
                  <a:gd name="T80" fmla="*/ 9 w 73"/>
                  <a:gd name="T81" fmla="*/ 564 h 710"/>
                  <a:gd name="T82" fmla="*/ 45 w 73"/>
                  <a:gd name="T83" fmla="*/ 580 h 710"/>
                  <a:gd name="T84" fmla="*/ 70 w 73"/>
                  <a:gd name="T85" fmla="*/ 594 h 710"/>
                  <a:gd name="T86" fmla="*/ 68 w 73"/>
                  <a:gd name="T87" fmla="*/ 606 h 710"/>
                  <a:gd name="T88" fmla="*/ 36 w 73"/>
                  <a:gd name="T89" fmla="*/ 621 h 710"/>
                  <a:gd name="T90" fmla="*/ 5 w 73"/>
                  <a:gd name="T91" fmla="*/ 636 h 710"/>
                  <a:gd name="T92" fmla="*/ 2 w 73"/>
                  <a:gd name="T93" fmla="*/ 648 h 710"/>
                  <a:gd name="T94" fmla="*/ 28 w 73"/>
                  <a:gd name="T95" fmla="*/ 662 h 710"/>
                  <a:gd name="T96" fmla="*/ 63 w 73"/>
                  <a:gd name="T97" fmla="*/ 678 h 710"/>
                  <a:gd name="T98" fmla="*/ 72 w 73"/>
                  <a:gd name="T99" fmla="*/ 690 h 710"/>
                  <a:gd name="T100" fmla="*/ 52 w 73"/>
                  <a:gd name="T101" fmla="*/ 703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3" h="710">
                    <a:moveTo>
                      <a:pt x="36" y="0"/>
                    </a:moveTo>
                    <a:lnTo>
                      <a:pt x="28" y="4"/>
                    </a:lnTo>
                    <a:lnTo>
                      <a:pt x="21" y="7"/>
                    </a:lnTo>
                    <a:lnTo>
                      <a:pt x="14" y="10"/>
                    </a:lnTo>
                    <a:lnTo>
                      <a:pt x="9" y="12"/>
                    </a:lnTo>
                    <a:lnTo>
                      <a:pt x="5" y="15"/>
                    </a:lnTo>
                    <a:lnTo>
                      <a:pt x="2" y="17"/>
                    </a:lnTo>
                    <a:lnTo>
                      <a:pt x="1" y="20"/>
                    </a:lnTo>
                    <a:lnTo>
                      <a:pt x="0" y="22"/>
                    </a:lnTo>
                    <a:lnTo>
                      <a:pt x="1" y="24"/>
                    </a:lnTo>
                    <a:lnTo>
                      <a:pt x="2" y="27"/>
                    </a:lnTo>
                    <a:lnTo>
                      <a:pt x="5" y="29"/>
                    </a:lnTo>
                    <a:lnTo>
                      <a:pt x="9" y="32"/>
                    </a:lnTo>
                    <a:lnTo>
                      <a:pt x="14" y="34"/>
                    </a:lnTo>
                    <a:lnTo>
                      <a:pt x="21" y="37"/>
                    </a:lnTo>
                    <a:lnTo>
                      <a:pt x="28" y="41"/>
                    </a:lnTo>
                    <a:lnTo>
                      <a:pt x="36" y="44"/>
                    </a:lnTo>
                    <a:lnTo>
                      <a:pt x="45" y="48"/>
                    </a:lnTo>
                    <a:lnTo>
                      <a:pt x="52" y="51"/>
                    </a:lnTo>
                    <a:lnTo>
                      <a:pt x="59" y="54"/>
                    </a:lnTo>
                    <a:lnTo>
                      <a:pt x="63" y="57"/>
                    </a:lnTo>
                    <a:lnTo>
                      <a:pt x="68" y="59"/>
                    </a:lnTo>
                    <a:lnTo>
                      <a:pt x="70" y="62"/>
                    </a:lnTo>
                    <a:lnTo>
                      <a:pt x="72" y="64"/>
                    </a:lnTo>
                    <a:lnTo>
                      <a:pt x="73" y="67"/>
                    </a:lnTo>
                    <a:lnTo>
                      <a:pt x="72" y="68"/>
                    </a:lnTo>
                    <a:lnTo>
                      <a:pt x="70" y="71"/>
                    </a:lnTo>
                    <a:lnTo>
                      <a:pt x="68" y="73"/>
                    </a:lnTo>
                    <a:lnTo>
                      <a:pt x="63" y="76"/>
                    </a:lnTo>
                    <a:lnTo>
                      <a:pt x="59" y="79"/>
                    </a:lnTo>
                    <a:lnTo>
                      <a:pt x="52" y="82"/>
                    </a:lnTo>
                    <a:lnTo>
                      <a:pt x="45" y="85"/>
                    </a:lnTo>
                    <a:lnTo>
                      <a:pt x="36" y="89"/>
                    </a:lnTo>
                    <a:lnTo>
                      <a:pt x="28" y="92"/>
                    </a:lnTo>
                    <a:lnTo>
                      <a:pt x="21" y="95"/>
                    </a:lnTo>
                    <a:lnTo>
                      <a:pt x="14" y="98"/>
                    </a:lnTo>
                    <a:lnTo>
                      <a:pt x="9" y="101"/>
                    </a:lnTo>
                    <a:lnTo>
                      <a:pt x="5" y="104"/>
                    </a:lnTo>
                    <a:lnTo>
                      <a:pt x="2" y="106"/>
                    </a:lnTo>
                    <a:lnTo>
                      <a:pt x="1" y="109"/>
                    </a:lnTo>
                    <a:lnTo>
                      <a:pt x="0" y="110"/>
                    </a:lnTo>
                    <a:lnTo>
                      <a:pt x="1" y="113"/>
                    </a:lnTo>
                    <a:lnTo>
                      <a:pt x="2" y="115"/>
                    </a:lnTo>
                    <a:lnTo>
                      <a:pt x="5" y="118"/>
                    </a:lnTo>
                    <a:lnTo>
                      <a:pt x="9" y="120"/>
                    </a:lnTo>
                    <a:lnTo>
                      <a:pt x="14" y="123"/>
                    </a:lnTo>
                    <a:lnTo>
                      <a:pt x="21" y="126"/>
                    </a:lnTo>
                    <a:lnTo>
                      <a:pt x="28" y="129"/>
                    </a:lnTo>
                    <a:lnTo>
                      <a:pt x="36" y="133"/>
                    </a:lnTo>
                    <a:lnTo>
                      <a:pt x="45" y="137"/>
                    </a:lnTo>
                    <a:lnTo>
                      <a:pt x="52" y="140"/>
                    </a:lnTo>
                    <a:lnTo>
                      <a:pt x="59" y="143"/>
                    </a:lnTo>
                    <a:lnTo>
                      <a:pt x="63" y="145"/>
                    </a:lnTo>
                    <a:lnTo>
                      <a:pt x="68" y="148"/>
                    </a:lnTo>
                    <a:lnTo>
                      <a:pt x="70" y="150"/>
                    </a:lnTo>
                    <a:lnTo>
                      <a:pt x="72" y="153"/>
                    </a:lnTo>
                    <a:lnTo>
                      <a:pt x="73" y="155"/>
                    </a:lnTo>
                    <a:lnTo>
                      <a:pt x="72" y="157"/>
                    </a:lnTo>
                    <a:lnTo>
                      <a:pt x="70" y="160"/>
                    </a:lnTo>
                    <a:lnTo>
                      <a:pt x="68" y="162"/>
                    </a:lnTo>
                    <a:lnTo>
                      <a:pt x="63" y="165"/>
                    </a:lnTo>
                    <a:lnTo>
                      <a:pt x="59" y="167"/>
                    </a:lnTo>
                    <a:lnTo>
                      <a:pt x="52" y="170"/>
                    </a:lnTo>
                    <a:lnTo>
                      <a:pt x="45" y="174"/>
                    </a:lnTo>
                    <a:lnTo>
                      <a:pt x="36" y="177"/>
                    </a:lnTo>
                    <a:lnTo>
                      <a:pt x="28" y="181"/>
                    </a:lnTo>
                    <a:lnTo>
                      <a:pt x="21" y="184"/>
                    </a:lnTo>
                    <a:lnTo>
                      <a:pt x="14" y="187"/>
                    </a:lnTo>
                    <a:lnTo>
                      <a:pt x="9" y="190"/>
                    </a:lnTo>
                    <a:lnTo>
                      <a:pt x="5" y="192"/>
                    </a:lnTo>
                    <a:lnTo>
                      <a:pt x="2" y="195"/>
                    </a:lnTo>
                    <a:lnTo>
                      <a:pt x="1" y="197"/>
                    </a:lnTo>
                    <a:lnTo>
                      <a:pt x="0" y="200"/>
                    </a:lnTo>
                    <a:lnTo>
                      <a:pt x="1" y="202"/>
                    </a:lnTo>
                    <a:lnTo>
                      <a:pt x="2" y="204"/>
                    </a:lnTo>
                    <a:lnTo>
                      <a:pt x="5" y="206"/>
                    </a:lnTo>
                    <a:lnTo>
                      <a:pt x="9" y="209"/>
                    </a:lnTo>
                    <a:lnTo>
                      <a:pt x="14" y="212"/>
                    </a:lnTo>
                    <a:lnTo>
                      <a:pt x="21" y="215"/>
                    </a:lnTo>
                    <a:lnTo>
                      <a:pt x="28" y="218"/>
                    </a:lnTo>
                    <a:lnTo>
                      <a:pt x="36" y="222"/>
                    </a:lnTo>
                    <a:lnTo>
                      <a:pt x="45" y="225"/>
                    </a:lnTo>
                    <a:lnTo>
                      <a:pt x="52" y="228"/>
                    </a:lnTo>
                    <a:lnTo>
                      <a:pt x="59" y="231"/>
                    </a:lnTo>
                    <a:lnTo>
                      <a:pt x="63" y="234"/>
                    </a:lnTo>
                    <a:lnTo>
                      <a:pt x="68" y="237"/>
                    </a:lnTo>
                    <a:lnTo>
                      <a:pt x="70" y="239"/>
                    </a:lnTo>
                    <a:lnTo>
                      <a:pt x="72" y="242"/>
                    </a:lnTo>
                    <a:lnTo>
                      <a:pt x="73" y="244"/>
                    </a:lnTo>
                    <a:lnTo>
                      <a:pt x="72" y="246"/>
                    </a:lnTo>
                    <a:lnTo>
                      <a:pt x="70" y="248"/>
                    </a:lnTo>
                    <a:lnTo>
                      <a:pt x="68" y="251"/>
                    </a:lnTo>
                    <a:lnTo>
                      <a:pt x="63" y="253"/>
                    </a:lnTo>
                    <a:lnTo>
                      <a:pt x="59" y="256"/>
                    </a:lnTo>
                    <a:lnTo>
                      <a:pt x="52" y="259"/>
                    </a:lnTo>
                    <a:lnTo>
                      <a:pt x="45" y="262"/>
                    </a:lnTo>
                    <a:lnTo>
                      <a:pt x="36" y="266"/>
                    </a:lnTo>
                    <a:lnTo>
                      <a:pt x="28" y="270"/>
                    </a:lnTo>
                    <a:lnTo>
                      <a:pt x="21" y="273"/>
                    </a:lnTo>
                    <a:lnTo>
                      <a:pt x="14" y="276"/>
                    </a:lnTo>
                    <a:lnTo>
                      <a:pt x="9" y="278"/>
                    </a:lnTo>
                    <a:lnTo>
                      <a:pt x="5" y="281"/>
                    </a:lnTo>
                    <a:lnTo>
                      <a:pt x="2" y="284"/>
                    </a:lnTo>
                    <a:lnTo>
                      <a:pt x="1" y="286"/>
                    </a:lnTo>
                    <a:lnTo>
                      <a:pt x="0" y="288"/>
                    </a:lnTo>
                    <a:lnTo>
                      <a:pt x="1" y="291"/>
                    </a:lnTo>
                    <a:lnTo>
                      <a:pt x="2" y="293"/>
                    </a:lnTo>
                    <a:lnTo>
                      <a:pt x="5" y="295"/>
                    </a:lnTo>
                    <a:lnTo>
                      <a:pt x="9" y="298"/>
                    </a:lnTo>
                    <a:lnTo>
                      <a:pt x="14" y="300"/>
                    </a:lnTo>
                    <a:lnTo>
                      <a:pt x="21" y="303"/>
                    </a:lnTo>
                    <a:lnTo>
                      <a:pt x="28" y="307"/>
                    </a:lnTo>
                    <a:lnTo>
                      <a:pt x="36" y="310"/>
                    </a:lnTo>
                    <a:lnTo>
                      <a:pt x="45" y="314"/>
                    </a:lnTo>
                    <a:lnTo>
                      <a:pt x="52" y="317"/>
                    </a:lnTo>
                    <a:lnTo>
                      <a:pt x="59" y="320"/>
                    </a:lnTo>
                    <a:lnTo>
                      <a:pt x="63" y="323"/>
                    </a:lnTo>
                    <a:lnTo>
                      <a:pt x="68" y="325"/>
                    </a:lnTo>
                    <a:lnTo>
                      <a:pt x="70" y="328"/>
                    </a:lnTo>
                    <a:lnTo>
                      <a:pt x="72" y="330"/>
                    </a:lnTo>
                    <a:lnTo>
                      <a:pt x="73" y="333"/>
                    </a:lnTo>
                    <a:lnTo>
                      <a:pt x="72" y="335"/>
                    </a:lnTo>
                    <a:lnTo>
                      <a:pt x="70" y="337"/>
                    </a:lnTo>
                    <a:lnTo>
                      <a:pt x="68" y="339"/>
                    </a:lnTo>
                    <a:lnTo>
                      <a:pt x="63" y="342"/>
                    </a:lnTo>
                    <a:lnTo>
                      <a:pt x="59" y="345"/>
                    </a:lnTo>
                    <a:lnTo>
                      <a:pt x="52" y="348"/>
                    </a:lnTo>
                    <a:lnTo>
                      <a:pt x="45" y="351"/>
                    </a:lnTo>
                    <a:lnTo>
                      <a:pt x="36" y="355"/>
                    </a:lnTo>
                    <a:lnTo>
                      <a:pt x="28" y="358"/>
                    </a:lnTo>
                    <a:lnTo>
                      <a:pt x="21" y="361"/>
                    </a:lnTo>
                    <a:lnTo>
                      <a:pt x="14" y="364"/>
                    </a:lnTo>
                    <a:lnTo>
                      <a:pt x="9" y="367"/>
                    </a:lnTo>
                    <a:lnTo>
                      <a:pt x="5" y="370"/>
                    </a:lnTo>
                    <a:lnTo>
                      <a:pt x="2" y="372"/>
                    </a:lnTo>
                    <a:lnTo>
                      <a:pt x="1" y="375"/>
                    </a:lnTo>
                    <a:lnTo>
                      <a:pt x="0" y="377"/>
                    </a:lnTo>
                    <a:lnTo>
                      <a:pt x="1" y="379"/>
                    </a:lnTo>
                    <a:lnTo>
                      <a:pt x="2" y="381"/>
                    </a:lnTo>
                    <a:lnTo>
                      <a:pt x="5" y="384"/>
                    </a:lnTo>
                    <a:lnTo>
                      <a:pt x="9" y="386"/>
                    </a:lnTo>
                    <a:lnTo>
                      <a:pt x="14" y="389"/>
                    </a:lnTo>
                    <a:lnTo>
                      <a:pt x="21" y="392"/>
                    </a:lnTo>
                    <a:lnTo>
                      <a:pt x="28" y="396"/>
                    </a:lnTo>
                    <a:lnTo>
                      <a:pt x="36" y="399"/>
                    </a:lnTo>
                    <a:lnTo>
                      <a:pt x="45" y="403"/>
                    </a:lnTo>
                    <a:lnTo>
                      <a:pt x="52" y="406"/>
                    </a:lnTo>
                    <a:lnTo>
                      <a:pt x="59" y="409"/>
                    </a:lnTo>
                    <a:lnTo>
                      <a:pt x="63" y="411"/>
                    </a:lnTo>
                    <a:lnTo>
                      <a:pt x="68" y="414"/>
                    </a:lnTo>
                    <a:lnTo>
                      <a:pt x="70" y="417"/>
                    </a:lnTo>
                    <a:lnTo>
                      <a:pt x="72" y="419"/>
                    </a:lnTo>
                    <a:lnTo>
                      <a:pt x="73" y="421"/>
                    </a:lnTo>
                    <a:lnTo>
                      <a:pt x="72" y="424"/>
                    </a:lnTo>
                    <a:lnTo>
                      <a:pt x="70" y="426"/>
                    </a:lnTo>
                    <a:lnTo>
                      <a:pt x="68" y="428"/>
                    </a:lnTo>
                    <a:lnTo>
                      <a:pt x="63" y="431"/>
                    </a:lnTo>
                    <a:lnTo>
                      <a:pt x="59" y="434"/>
                    </a:lnTo>
                    <a:lnTo>
                      <a:pt x="52" y="436"/>
                    </a:lnTo>
                    <a:lnTo>
                      <a:pt x="45" y="440"/>
                    </a:lnTo>
                    <a:lnTo>
                      <a:pt x="36" y="444"/>
                    </a:lnTo>
                    <a:lnTo>
                      <a:pt x="28" y="447"/>
                    </a:lnTo>
                    <a:lnTo>
                      <a:pt x="21" y="450"/>
                    </a:lnTo>
                    <a:lnTo>
                      <a:pt x="14" y="454"/>
                    </a:lnTo>
                    <a:lnTo>
                      <a:pt x="9" y="456"/>
                    </a:lnTo>
                    <a:lnTo>
                      <a:pt x="5" y="458"/>
                    </a:lnTo>
                    <a:lnTo>
                      <a:pt x="2" y="461"/>
                    </a:lnTo>
                    <a:lnTo>
                      <a:pt x="1" y="463"/>
                    </a:lnTo>
                    <a:lnTo>
                      <a:pt x="0" y="466"/>
                    </a:lnTo>
                    <a:lnTo>
                      <a:pt x="1" y="468"/>
                    </a:lnTo>
                    <a:lnTo>
                      <a:pt x="2" y="470"/>
                    </a:lnTo>
                    <a:lnTo>
                      <a:pt x="5" y="472"/>
                    </a:lnTo>
                    <a:lnTo>
                      <a:pt x="9" y="475"/>
                    </a:lnTo>
                    <a:lnTo>
                      <a:pt x="14" y="478"/>
                    </a:lnTo>
                    <a:lnTo>
                      <a:pt x="21" y="481"/>
                    </a:lnTo>
                    <a:lnTo>
                      <a:pt x="28" y="484"/>
                    </a:lnTo>
                    <a:lnTo>
                      <a:pt x="36" y="488"/>
                    </a:lnTo>
                    <a:lnTo>
                      <a:pt x="45" y="491"/>
                    </a:lnTo>
                    <a:lnTo>
                      <a:pt x="52" y="494"/>
                    </a:lnTo>
                    <a:lnTo>
                      <a:pt x="59" y="497"/>
                    </a:lnTo>
                    <a:lnTo>
                      <a:pt x="63" y="501"/>
                    </a:lnTo>
                    <a:lnTo>
                      <a:pt x="68" y="503"/>
                    </a:lnTo>
                    <a:lnTo>
                      <a:pt x="70" y="505"/>
                    </a:lnTo>
                    <a:lnTo>
                      <a:pt x="72" y="508"/>
                    </a:lnTo>
                    <a:lnTo>
                      <a:pt x="73" y="510"/>
                    </a:lnTo>
                    <a:lnTo>
                      <a:pt x="72" y="512"/>
                    </a:lnTo>
                    <a:lnTo>
                      <a:pt x="70" y="515"/>
                    </a:lnTo>
                    <a:lnTo>
                      <a:pt x="68" y="517"/>
                    </a:lnTo>
                    <a:lnTo>
                      <a:pt x="63" y="519"/>
                    </a:lnTo>
                    <a:lnTo>
                      <a:pt x="59" y="522"/>
                    </a:lnTo>
                    <a:lnTo>
                      <a:pt x="52" y="526"/>
                    </a:lnTo>
                    <a:lnTo>
                      <a:pt x="45" y="529"/>
                    </a:lnTo>
                    <a:lnTo>
                      <a:pt x="36" y="532"/>
                    </a:lnTo>
                    <a:lnTo>
                      <a:pt x="28" y="536"/>
                    </a:lnTo>
                    <a:lnTo>
                      <a:pt x="21" y="539"/>
                    </a:lnTo>
                    <a:lnTo>
                      <a:pt x="14" y="542"/>
                    </a:lnTo>
                    <a:lnTo>
                      <a:pt x="9" y="544"/>
                    </a:lnTo>
                    <a:lnTo>
                      <a:pt x="5" y="548"/>
                    </a:lnTo>
                    <a:lnTo>
                      <a:pt x="2" y="550"/>
                    </a:lnTo>
                    <a:lnTo>
                      <a:pt x="1" y="552"/>
                    </a:lnTo>
                    <a:lnTo>
                      <a:pt x="0" y="554"/>
                    </a:lnTo>
                    <a:lnTo>
                      <a:pt x="1" y="557"/>
                    </a:lnTo>
                    <a:lnTo>
                      <a:pt x="2" y="559"/>
                    </a:lnTo>
                    <a:lnTo>
                      <a:pt x="5" y="562"/>
                    </a:lnTo>
                    <a:lnTo>
                      <a:pt x="9" y="564"/>
                    </a:lnTo>
                    <a:lnTo>
                      <a:pt x="14" y="567"/>
                    </a:lnTo>
                    <a:lnTo>
                      <a:pt x="21" y="569"/>
                    </a:lnTo>
                    <a:lnTo>
                      <a:pt x="28" y="573"/>
                    </a:lnTo>
                    <a:lnTo>
                      <a:pt x="36" y="577"/>
                    </a:lnTo>
                    <a:lnTo>
                      <a:pt x="45" y="580"/>
                    </a:lnTo>
                    <a:lnTo>
                      <a:pt x="52" y="584"/>
                    </a:lnTo>
                    <a:lnTo>
                      <a:pt x="59" y="587"/>
                    </a:lnTo>
                    <a:lnTo>
                      <a:pt x="63" y="589"/>
                    </a:lnTo>
                    <a:lnTo>
                      <a:pt x="68" y="591"/>
                    </a:lnTo>
                    <a:lnTo>
                      <a:pt x="70" y="594"/>
                    </a:lnTo>
                    <a:lnTo>
                      <a:pt x="72" y="596"/>
                    </a:lnTo>
                    <a:lnTo>
                      <a:pt x="73" y="599"/>
                    </a:lnTo>
                    <a:lnTo>
                      <a:pt x="72" y="601"/>
                    </a:lnTo>
                    <a:lnTo>
                      <a:pt x="70" y="604"/>
                    </a:lnTo>
                    <a:lnTo>
                      <a:pt x="68" y="606"/>
                    </a:lnTo>
                    <a:lnTo>
                      <a:pt x="63" y="609"/>
                    </a:lnTo>
                    <a:lnTo>
                      <a:pt x="59" y="611"/>
                    </a:lnTo>
                    <a:lnTo>
                      <a:pt x="52" y="614"/>
                    </a:lnTo>
                    <a:lnTo>
                      <a:pt x="45" y="617"/>
                    </a:lnTo>
                    <a:lnTo>
                      <a:pt x="36" y="621"/>
                    </a:lnTo>
                    <a:lnTo>
                      <a:pt x="28" y="624"/>
                    </a:lnTo>
                    <a:lnTo>
                      <a:pt x="21" y="627"/>
                    </a:lnTo>
                    <a:lnTo>
                      <a:pt x="14" y="631"/>
                    </a:lnTo>
                    <a:lnTo>
                      <a:pt x="9" y="634"/>
                    </a:lnTo>
                    <a:lnTo>
                      <a:pt x="5" y="636"/>
                    </a:lnTo>
                    <a:lnTo>
                      <a:pt x="2" y="638"/>
                    </a:lnTo>
                    <a:lnTo>
                      <a:pt x="1" y="641"/>
                    </a:lnTo>
                    <a:lnTo>
                      <a:pt x="0" y="643"/>
                    </a:lnTo>
                    <a:lnTo>
                      <a:pt x="1" y="645"/>
                    </a:lnTo>
                    <a:lnTo>
                      <a:pt x="2" y="648"/>
                    </a:lnTo>
                    <a:lnTo>
                      <a:pt x="5" y="650"/>
                    </a:lnTo>
                    <a:lnTo>
                      <a:pt x="9" y="652"/>
                    </a:lnTo>
                    <a:lnTo>
                      <a:pt x="14" y="656"/>
                    </a:lnTo>
                    <a:lnTo>
                      <a:pt x="21" y="659"/>
                    </a:lnTo>
                    <a:lnTo>
                      <a:pt x="28" y="662"/>
                    </a:lnTo>
                    <a:lnTo>
                      <a:pt x="36" y="665"/>
                    </a:lnTo>
                    <a:lnTo>
                      <a:pt x="45" y="669"/>
                    </a:lnTo>
                    <a:lnTo>
                      <a:pt x="52" y="672"/>
                    </a:lnTo>
                    <a:lnTo>
                      <a:pt x="59" y="675"/>
                    </a:lnTo>
                    <a:lnTo>
                      <a:pt x="63" y="678"/>
                    </a:lnTo>
                    <a:lnTo>
                      <a:pt x="68" y="681"/>
                    </a:lnTo>
                    <a:lnTo>
                      <a:pt x="70" y="683"/>
                    </a:lnTo>
                    <a:lnTo>
                      <a:pt x="72" y="685"/>
                    </a:lnTo>
                    <a:lnTo>
                      <a:pt x="73" y="687"/>
                    </a:lnTo>
                    <a:lnTo>
                      <a:pt x="72" y="690"/>
                    </a:lnTo>
                    <a:lnTo>
                      <a:pt x="70" y="692"/>
                    </a:lnTo>
                    <a:lnTo>
                      <a:pt x="68" y="695"/>
                    </a:lnTo>
                    <a:lnTo>
                      <a:pt x="63" y="697"/>
                    </a:lnTo>
                    <a:lnTo>
                      <a:pt x="59" y="700"/>
                    </a:lnTo>
                    <a:lnTo>
                      <a:pt x="52" y="703"/>
                    </a:lnTo>
                    <a:lnTo>
                      <a:pt x="45" y="706"/>
                    </a:lnTo>
                    <a:lnTo>
                      <a:pt x="36" y="710"/>
                    </a:lnTo>
                  </a:path>
                </a:pathLst>
              </a:custGeom>
              <a:noFill/>
              <a:ln w="1905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 name="Group 22"/>
            <p:cNvGrpSpPr>
              <a:grpSpLocks/>
            </p:cNvGrpSpPr>
            <p:nvPr/>
          </p:nvGrpSpPr>
          <p:grpSpPr bwMode="auto">
            <a:xfrm>
              <a:off x="432" y="3312"/>
              <a:ext cx="4744" cy="440"/>
              <a:chOff x="720" y="2887"/>
              <a:chExt cx="4744" cy="440"/>
            </a:xfrm>
          </p:grpSpPr>
          <p:grpSp>
            <p:nvGrpSpPr>
              <p:cNvPr id="178" name="Group 23"/>
              <p:cNvGrpSpPr>
                <a:grpSpLocks/>
              </p:cNvGrpSpPr>
              <p:nvPr/>
            </p:nvGrpSpPr>
            <p:grpSpPr bwMode="auto">
              <a:xfrm>
                <a:off x="720" y="2887"/>
                <a:ext cx="4744" cy="127"/>
                <a:chOff x="720" y="2887"/>
                <a:chExt cx="4744" cy="127"/>
              </a:xfrm>
            </p:grpSpPr>
            <p:sp>
              <p:nvSpPr>
                <p:cNvPr id="180" name="Line 24"/>
                <p:cNvSpPr>
                  <a:spLocks noChangeShapeType="1"/>
                </p:cNvSpPr>
                <p:nvPr/>
              </p:nvSpPr>
              <p:spPr bwMode="auto">
                <a:xfrm>
                  <a:off x="761" y="2887"/>
                  <a:ext cx="4703" cy="1"/>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25"/>
                <p:cNvSpPr>
                  <a:spLocks noChangeShapeType="1"/>
                </p:cNvSpPr>
                <p:nvPr/>
              </p:nvSpPr>
              <p:spPr bwMode="auto">
                <a:xfrm flipV="1">
                  <a:off x="2339" y="2895"/>
                  <a:ext cx="112" cy="11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26"/>
                <p:cNvSpPr>
                  <a:spLocks noChangeShapeType="1"/>
                </p:cNvSpPr>
                <p:nvPr/>
              </p:nvSpPr>
              <p:spPr bwMode="auto">
                <a:xfrm flipV="1">
                  <a:off x="2792" y="2895"/>
                  <a:ext cx="112" cy="11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27"/>
                <p:cNvSpPr>
                  <a:spLocks noChangeShapeType="1"/>
                </p:cNvSpPr>
                <p:nvPr/>
              </p:nvSpPr>
              <p:spPr bwMode="auto">
                <a:xfrm flipV="1">
                  <a:off x="2563" y="2895"/>
                  <a:ext cx="111" cy="11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
                <p:cNvSpPr>
                  <a:spLocks noChangeShapeType="1"/>
                </p:cNvSpPr>
                <p:nvPr/>
              </p:nvSpPr>
              <p:spPr bwMode="auto">
                <a:xfrm flipV="1">
                  <a:off x="3251" y="2895"/>
                  <a:ext cx="112" cy="11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29"/>
                <p:cNvSpPr>
                  <a:spLocks noChangeShapeType="1"/>
                </p:cNvSpPr>
                <p:nvPr/>
              </p:nvSpPr>
              <p:spPr bwMode="auto">
                <a:xfrm flipV="1">
                  <a:off x="3710" y="2895"/>
                  <a:ext cx="112" cy="11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30"/>
                <p:cNvSpPr>
                  <a:spLocks noChangeShapeType="1"/>
                </p:cNvSpPr>
                <p:nvPr/>
              </p:nvSpPr>
              <p:spPr bwMode="auto">
                <a:xfrm flipV="1">
                  <a:off x="3940" y="2895"/>
                  <a:ext cx="112" cy="11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31"/>
                <p:cNvSpPr>
                  <a:spLocks noChangeShapeType="1"/>
                </p:cNvSpPr>
                <p:nvPr/>
              </p:nvSpPr>
              <p:spPr bwMode="auto">
                <a:xfrm flipV="1">
                  <a:off x="4169" y="2895"/>
                  <a:ext cx="112" cy="11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32"/>
                <p:cNvSpPr>
                  <a:spLocks noChangeShapeType="1"/>
                </p:cNvSpPr>
                <p:nvPr/>
              </p:nvSpPr>
              <p:spPr bwMode="auto">
                <a:xfrm flipV="1">
                  <a:off x="3481" y="2895"/>
                  <a:ext cx="112" cy="11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33"/>
                <p:cNvSpPr>
                  <a:spLocks noChangeShapeType="1"/>
                </p:cNvSpPr>
                <p:nvPr/>
              </p:nvSpPr>
              <p:spPr bwMode="auto">
                <a:xfrm flipV="1">
                  <a:off x="4399" y="2895"/>
                  <a:ext cx="112" cy="11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34"/>
                <p:cNvSpPr>
                  <a:spLocks noChangeShapeType="1"/>
                </p:cNvSpPr>
                <p:nvPr/>
              </p:nvSpPr>
              <p:spPr bwMode="auto">
                <a:xfrm flipV="1">
                  <a:off x="4858" y="2901"/>
                  <a:ext cx="112" cy="11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35"/>
                <p:cNvSpPr>
                  <a:spLocks noChangeShapeType="1"/>
                </p:cNvSpPr>
                <p:nvPr/>
              </p:nvSpPr>
              <p:spPr bwMode="auto">
                <a:xfrm flipV="1">
                  <a:off x="4629" y="2895"/>
                  <a:ext cx="111" cy="11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36"/>
                <p:cNvSpPr>
                  <a:spLocks noChangeShapeType="1"/>
                </p:cNvSpPr>
                <p:nvPr/>
              </p:nvSpPr>
              <p:spPr bwMode="auto">
                <a:xfrm flipV="1">
                  <a:off x="3022" y="2895"/>
                  <a:ext cx="111" cy="11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37"/>
                <p:cNvSpPr>
                  <a:spLocks noChangeShapeType="1"/>
                </p:cNvSpPr>
                <p:nvPr/>
              </p:nvSpPr>
              <p:spPr bwMode="auto">
                <a:xfrm flipV="1">
                  <a:off x="5317" y="2901"/>
                  <a:ext cx="112" cy="11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38"/>
                <p:cNvSpPr>
                  <a:spLocks noChangeShapeType="1"/>
                </p:cNvSpPr>
                <p:nvPr/>
              </p:nvSpPr>
              <p:spPr bwMode="auto">
                <a:xfrm flipV="1">
                  <a:off x="5088" y="2901"/>
                  <a:ext cx="111" cy="11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39"/>
                <p:cNvSpPr>
                  <a:spLocks noChangeShapeType="1"/>
                </p:cNvSpPr>
                <p:nvPr/>
              </p:nvSpPr>
              <p:spPr bwMode="auto">
                <a:xfrm flipV="1">
                  <a:off x="1409" y="2895"/>
                  <a:ext cx="112" cy="11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0"/>
                <p:cNvSpPr>
                  <a:spLocks noChangeShapeType="1"/>
                </p:cNvSpPr>
                <p:nvPr/>
              </p:nvSpPr>
              <p:spPr bwMode="auto">
                <a:xfrm flipV="1">
                  <a:off x="1868" y="2895"/>
                  <a:ext cx="112" cy="11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p:cNvSpPr>
                  <a:spLocks noChangeShapeType="1"/>
                </p:cNvSpPr>
                <p:nvPr/>
              </p:nvSpPr>
              <p:spPr bwMode="auto">
                <a:xfrm flipV="1">
                  <a:off x="2109" y="2895"/>
                  <a:ext cx="112" cy="11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p:cNvSpPr>
                  <a:spLocks noChangeShapeType="1"/>
                </p:cNvSpPr>
                <p:nvPr/>
              </p:nvSpPr>
              <p:spPr bwMode="auto">
                <a:xfrm flipV="1">
                  <a:off x="1638" y="2895"/>
                  <a:ext cx="112" cy="11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43"/>
                <p:cNvSpPr>
                  <a:spLocks noChangeShapeType="1"/>
                </p:cNvSpPr>
                <p:nvPr/>
              </p:nvSpPr>
              <p:spPr bwMode="auto">
                <a:xfrm flipV="1">
                  <a:off x="950" y="2895"/>
                  <a:ext cx="111" cy="11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44"/>
                <p:cNvSpPr>
                  <a:spLocks noChangeShapeType="1"/>
                </p:cNvSpPr>
                <p:nvPr/>
              </p:nvSpPr>
              <p:spPr bwMode="auto">
                <a:xfrm flipV="1">
                  <a:off x="1179" y="2895"/>
                  <a:ext cx="112" cy="11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45"/>
                <p:cNvSpPr>
                  <a:spLocks noChangeShapeType="1"/>
                </p:cNvSpPr>
                <p:nvPr/>
              </p:nvSpPr>
              <p:spPr bwMode="auto">
                <a:xfrm flipV="1">
                  <a:off x="720" y="2895"/>
                  <a:ext cx="112" cy="113"/>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 Box 46"/>
              <p:cNvSpPr txBox="1">
                <a:spLocks noChangeArrowheads="1"/>
              </p:cNvSpPr>
              <p:nvPr/>
            </p:nvSpPr>
            <p:spPr bwMode="auto">
              <a:xfrm>
                <a:off x="2049" y="2990"/>
                <a:ext cx="157" cy="337"/>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eaLnBrk="0" hangingPunct="0">
                  <a:spcBef>
                    <a:spcPct val="0"/>
                  </a:spcBef>
                </a:pPr>
                <a:endParaRPr lang="en-US" i="1">
                  <a:solidFill>
                    <a:srgbClr val="808080"/>
                  </a:solidFill>
                  <a:latin typeface="Arial" pitchFamily="34" charset="0"/>
                </a:endParaRPr>
              </a:p>
            </p:txBody>
          </p:sp>
        </p:grpSp>
        <p:grpSp>
          <p:nvGrpSpPr>
            <p:cNvPr id="20" name="Group 47"/>
            <p:cNvGrpSpPr>
              <a:grpSpLocks/>
            </p:cNvGrpSpPr>
            <p:nvPr/>
          </p:nvGrpSpPr>
          <p:grpSpPr bwMode="auto">
            <a:xfrm>
              <a:off x="288" y="1584"/>
              <a:ext cx="5190" cy="1067"/>
              <a:chOff x="336" y="1152"/>
              <a:chExt cx="5190" cy="1067"/>
            </a:xfrm>
          </p:grpSpPr>
          <p:sp>
            <p:nvSpPr>
              <p:cNvPr id="32" name="Freeform 48"/>
              <p:cNvSpPr>
                <a:spLocks/>
              </p:cNvSpPr>
              <p:nvPr/>
            </p:nvSpPr>
            <p:spPr bwMode="auto">
              <a:xfrm>
                <a:off x="3661" y="1294"/>
                <a:ext cx="1" cy="1"/>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 name="Rectangle 49"/>
              <p:cNvSpPr>
                <a:spLocks noChangeArrowheads="1"/>
              </p:cNvSpPr>
              <p:nvPr/>
            </p:nvSpPr>
            <p:spPr bwMode="auto">
              <a:xfrm>
                <a:off x="5015" y="1983"/>
                <a:ext cx="1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900">
                    <a:solidFill>
                      <a:srgbClr val="000000"/>
                    </a:solidFill>
                    <a:latin typeface="Times" charset="0"/>
                  </a:rPr>
                  <a:t>O</a:t>
                </a:r>
                <a:endParaRPr lang="en-US" sz="1800">
                  <a:solidFill>
                    <a:srgbClr val="000000"/>
                  </a:solidFill>
                  <a:latin typeface="Times" charset="0"/>
                </a:endParaRPr>
              </a:p>
            </p:txBody>
          </p:sp>
          <p:sp>
            <p:nvSpPr>
              <p:cNvPr id="34" name="Rectangle 50"/>
              <p:cNvSpPr>
                <a:spLocks noChangeArrowheads="1"/>
              </p:cNvSpPr>
              <p:nvPr/>
            </p:nvSpPr>
            <p:spPr bwMode="auto">
              <a:xfrm>
                <a:off x="5117" y="1983"/>
                <a:ext cx="1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900">
                    <a:solidFill>
                      <a:srgbClr val="000000"/>
                    </a:solidFill>
                    <a:latin typeface="Times" charset="0"/>
                  </a:rPr>
                  <a:t>H</a:t>
                </a:r>
                <a:endParaRPr lang="en-US" sz="1800">
                  <a:solidFill>
                    <a:srgbClr val="000000"/>
                  </a:solidFill>
                  <a:latin typeface="Times" charset="0"/>
                </a:endParaRPr>
              </a:p>
            </p:txBody>
          </p:sp>
          <p:sp>
            <p:nvSpPr>
              <p:cNvPr id="35" name="Rectangle 51"/>
              <p:cNvSpPr>
                <a:spLocks noChangeArrowheads="1"/>
              </p:cNvSpPr>
              <p:nvPr/>
            </p:nvSpPr>
            <p:spPr bwMode="auto">
              <a:xfrm>
                <a:off x="4979" y="1431"/>
                <a:ext cx="1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800">
                    <a:solidFill>
                      <a:srgbClr val="000000"/>
                    </a:solidFill>
                    <a:latin typeface="Times" charset="0"/>
                  </a:rPr>
                  <a:t>O</a:t>
                </a:r>
              </a:p>
            </p:txBody>
          </p:sp>
          <p:sp>
            <p:nvSpPr>
              <p:cNvPr id="36" name="Rectangle 52"/>
              <p:cNvSpPr>
                <a:spLocks noChangeArrowheads="1"/>
              </p:cNvSpPr>
              <p:nvPr/>
            </p:nvSpPr>
            <p:spPr bwMode="auto">
              <a:xfrm>
                <a:off x="4383" y="1775"/>
                <a:ext cx="1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800">
                    <a:solidFill>
                      <a:srgbClr val="000000"/>
                    </a:solidFill>
                    <a:latin typeface="Times" charset="0"/>
                  </a:rPr>
                  <a:t>H</a:t>
                </a:r>
              </a:p>
            </p:txBody>
          </p:sp>
          <p:sp>
            <p:nvSpPr>
              <p:cNvPr id="37" name="Rectangle 53"/>
              <p:cNvSpPr>
                <a:spLocks noChangeArrowheads="1"/>
              </p:cNvSpPr>
              <p:nvPr/>
            </p:nvSpPr>
            <p:spPr bwMode="auto">
              <a:xfrm>
                <a:off x="4488" y="1775"/>
                <a:ext cx="1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800">
                    <a:solidFill>
                      <a:srgbClr val="000000"/>
                    </a:solidFill>
                    <a:latin typeface="Times" charset="0"/>
                  </a:rPr>
                  <a:t>O</a:t>
                </a:r>
              </a:p>
            </p:txBody>
          </p:sp>
          <p:sp>
            <p:nvSpPr>
              <p:cNvPr id="38" name="Rectangle 54"/>
              <p:cNvSpPr>
                <a:spLocks noChangeArrowheads="1"/>
              </p:cNvSpPr>
              <p:nvPr/>
            </p:nvSpPr>
            <p:spPr bwMode="auto">
              <a:xfrm>
                <a:off x="4817" y="2017"/>
                <a:ext cx="1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800">
                    <a:solidFill>
                      <a:srgbClr val="000000"/>
                    </a:solidFill>
                    <a:latin typeface="Times" charset="0"/>
                  </a:rPr>
                  <a:t>N</a:t>
                </a:r>
              </a:p>
            </p:txBody>
          </p:sp>
          <p:sp>
            <p:nvSpPr>
              <p:cNvPr id="39" name="Line 55"/>
              <p:cNvSpPr>
                <a:spLocks noChangeShapeType="1"/>
              </p:cNvSpPr>
              <p:nvPr/>
            </p:nvSpPr>
            <p:spPr bwMode="auto">
              <a:xfrm flipH="1">
                <a:off x="4537" y="1496"/>
                <a:ext cx="161" cy="20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56"/>
              <p:cNvSpPr>
                <a:spLocks noChangeShapeType="1"/>
              </p:cNvSpPr>
              <p:nvPr/>
            </p:nvSpPr>
            <p:spPr bwMode="auto">
              <a:xfrm flipH="1">
                <a:off x="4698" y="1496"/>
                <a:ext cx="26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57"/>
              <p:cNvSpPr>
                <a:spLocks noChangeShapeType="1"/>
              </p:cNvSpPr>
              <p:nvPr/>
            </p:nvSpPr>
            <p:spPr bwMode="auto">
              <a:xfrm flipH="1" flipV="1">
                <a:off x="5068" y="1557"/>
                <a:ext cx="113" cy="14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58"/>
              <p:cNvSpPr>
                <a:spLocks noChangeShapeType="1"/>
              </p:cNvSpPr>
              <p:nvPr/>
            </p:nvSpPr>
            <p:spPr bwMode="auto">
              <a:xfrm>
                <a:off x="4537" y="1701"/>
                <a:ext cx="161" cy="20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59"/>
              <p:cNvSpPr>
                <a:spLocks noChangeShapeType="1"/>
              </p:cNvSpPr>
              <p:nvPr/>
            </p:nvSpPr>
            <p:spPr bwMode="auto">
              <a:xfrm flipV="1">
                <a:off x="4537" y="1590"/>
                <a:ext cx="1" cy="1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0"/>
              <p:cNvSpPr>
                <a:spLocks noChangeShapeType="1"/>
              </p:cNvSpPr>
              <p:nvPr/>
            </p:nvSpPr>
            <p:spPr bwMode="auto">
              <a:xfrm>
                <a:off x="4537" y="1701"/>
                <a:ext cx="1" cy="7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61"/>
              <p:cNvSpPr>
                <a:spLocks noChangeShapeType="1"/>
              </p:cNvSpPr>
              <p:nvPr/>
            </p:nvSpPr>
            <p:spPr bwMode="auto">
              <a:xfrm>
                <a:off x="4698" y="1906"/>
                <a:ext cx="104" cy="11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2"/>
              <p:cNvSpPr>
                <a:spLocks noChangeShapeType="1"/>
              </p:cNvSpPr>
              <p:nvPr/>
            </p:nvSpPr>
            <p:spPr bwMode="auto">
              <a:xfrm>
                <a:off x="4857" y="2150"/>
                <a:ext cx="1" cy="6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63"/>
              <p:cNvSpPr>
                <a:spLocks noChangeShapeType="1"/>
              </p:cNvSpPr>
              <p:nvPr/>
            </p:nvSpPr>
            <p:spPr bwMode="auto">
              <a:xfrm flipH="1">
                <a:off x="4910" y="1707"/>
                <a:ext cx="263" cy="3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64"/>
              <p:cNvSpPr>
                <a:spLocks noChangeShapeType="1"/>
              </p:cNvSpPr>
              <p:nvPr/>
            </p:nvSpPr>
            <p:spPr bwMode="auto">
              <a:xfrm flipV="1">
                <a:off x="5183" y="1682"/>
                <a:ext cx="1" cy="1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65"/>
              <p:cNvSpPr>
                <a:spLocks noChangeShapeType="1"/>
              </p:cNvSpPr>
              <p:nvPr/>
            </p:nvSpPr>
            <p:spPr bwMode="auto">
              <a:xfrm flipV="1">
                <a:off x="5183" y="1584"/>
                <a:ext cx="1" cy="1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66"/>
              <p:cNvSpPr>
                <a:spLocks noChangeShapeType="1"/>
              </p:cNvSpPr>
              <p:nvPr/>
            </p:nvSpPr>
            <p:spPr bwMode="auto">
              <a:xfrm flipV="1">
                <a:off x="4700" y="1299"/>
                <a:ext cx="1" cy="20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7"/>
              <p:cNvSpPr>
                <a:spLocks noChangeShapeType="1"/>
              </p:cNvSpPr>
              <p:nvPr/>
            </p:nvSpPr>
            <p:spPr bwMode="auto">
              <a:xfrm flipV="1">
                <a:off x="4558" y="1297"/>
                <a:ext cx="133" cy="13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68"/>
              <p:cNvSpPr>
                <a:spLocks noChangeShapeType="1"/>
              </p:cNvSpPr>
              <p:nvPr/>
            </p:nvSpPr>
            <p:spPr bwMode="auto">
              <a:xfrm flipV="1">
                <a:off x="336" y="1633"/>
                <a:ext cx="102" cy="10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Rectangle 69"/>
              <p:cNvSpPr>
                <a:spLocks noChangeArrowheads="1"/>
              </p:cNvSpPr>
              <p:nvPr/>
            </p:nvSpPr>
            <p:spPr bwMode="auto">
              <a:xfrm>
                <a:off x="2543" y="1385"/>
                <a:ext cx="1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900">
                    <a:solidFill>
                      <a:srgbClr val="000000"/>
                    </a:solidFill>
                    <a:latin typeface="Times" charset="0"/>
                  </a:rPr>
                  <a:t>O</a:t>
                </a:r>
                <a:endParaRPr lang="en-US" sz="1800">
                  <a:solidFill>
                    <a:srgbClr val="000000"/>
                  </a:solidFill>
                  <a:latin typeface="Times" charset="0"/>
                </a:endParaRPr>
              </a:p>
            </p:txBody>
          </p:sp>
          <p:sp>
            <p:nvSpPr>
              <p:cNvPr id="54" name="Rectangle 70"/>
              <p:cNvSpPr>
                <a:spLocks noChangeArrowheads="1"/>
              </p:cNvSpPr>
              <p:nvPr/>
            </p:nvSpPr>
            <p:spPr bwMode="auto">
              <a:xfrm>
                <a:off x="4109" y="1283"/>
                <a:ext cx="141"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800">
                    <a:solidFill>
                      <a:srgbClr val="000000"/>
                    </a:solidFill>
                    <a:latin typeface="Times" charset="0"/>
                  </a:rPr>
                  <a:t>O</a:t>
                </a:r>
              </a:p>
            </p:txBody>
          </p:sp>
          <p:sp>
            <p:nvSpPr>
              <p:cNvPr id="55" name="Rectangle 71"/>
              <p:cNvSpPr>
                <a:spLocks noChangeArrowheads="1"/>
              </p:cNvSpPr>
              <p:nvPr/>
            </p:nvSpPr>
            <p:spPr bwMode="auto">
              <a:xfrm>
                <a:off x="3785" y="1535"/>
                <a:ext cx="1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800">
                    <a:solidFill>
                      <a:srgbClr val="000000"/>
                    </a:solidFill>
                    <a:latin typeface="Times" charset="0"/>
                  </a:rPr>
                  <a:t>O</a:t>
                </a:r>
              </a:p>
            </p:txBody>
          </p:sp>
          <p:sp>
            <p:nvSpPr>
              <p:cNvPr id="56" name="Rectangle 72"/>
              <p:cNvSpPr>
                <a:spLocks noChangeArrowheads="1"/>
              </p:cNvSpPr>
              <p:nvPr/>
            </p:nvSpPr>
            <p:spPr bwMode="auto">
              <a:xfrm>
                <a:off x="3889" y="1535"/>
                <a:ext cx="1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800">
                    <a:solidFill>
                      <a:srgbClr val="000000"/>
                    </a:solidFill>
                    <a:latin typeface="Times" charset="0"/>
                  </a:rPr>
                  <a:t>H</a:t>
                </a:r>
              </a:p>
            </p:txBody>
          </p:sp>
          <p:sp>
            <p:nvSpPr>
              <p:cNvPr id="57" name="Rectangle 73"/>
              <p:cNvSpPr>
                <a:spLocks noChangeArrowheads="1"/>
              </p:cNvSpPr>
              <p:nvPr/>
            </p:nvSpPr>
            <p:spPr bwMode="auto">
              <a:xfrm>
                <a:off x="4109" y="1777"/>
                <a:ext cx="1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800">
                    <a:solidFill>
                      <a:srgbClr val="000000"/>
                    </a:solidFill>
                    <a:latin typeface="Times" charset="0"/>
                  </a:rPr>
                  <a:t>O</a:t>
                </a:r>
              </a:p>
            </p:txBody>
          </p:sp>
          <p:sp>
            <p:nvSpPr>
              <p:cNvPr id="58" name="Rectangle 74"/>
              <p:cNvSpPr>
                <a:spLocks noChangeArrowheads="1"/>
              </p:cNvSpPr>
              <p:nvPr/>
            </p:nvSpPr>
            <p:spPr bwMode="auto">
              <a:xfrm>
                <a:off x="4211" y="1777"/>
                <a:ext cx="1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800">
                    <a:solidFill>
                      <a:srgbClr val="000000"/>
                    </a:solidFill>
                    <a:latin typeface="Times" charset="0"/>
                  </a:rPr>
                  <a:t>H</a:t>
                </a:r>
              </a:p>
            </p:txBody>
          </p:sp>
          <p:sp>
            <p:nvSpPr>
              <p:cNvPr id="59" name="Line 75"/>
              <p:cNvSpPr>
                <a:spLocks noChangeShapeType="1"/>
              </p:cNvSpPr>
              <p:nvPr/>
            </p:nvSpPr>
            <p:spPr bwMode="auto">
              <a:xfrm flipH="1">
                <a:off x="3667" y="1351"/>
                <a:ext cx="161" cy="19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76"/>
              <p:cNvSpPr>
                <a:spLocks noChangeShapeType="1"/>
              </p:cNvSpPr>
              <p:nvPr/>
            </p:nvSpPr>
            <p:spPr bwMode="auto">
              <a:xfrm flipH="1">
                <a:off x="3828" y="1351"/>
                <a:ext cx="26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77"/>
              <p:cNvSpPr>
                <a:spLocks noChangeShapeType="1"/>
              </p:cNvSpPr>
              <p:nvPr/>
            </p:nvSpPr>
            <p:spPr bwMode="auto">
              <a:xfrm flipH="1" flipV="1">
                <a:off x="4199" y="1411"/>
                <a:ext cx="112" cy="1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78"/>
              <p:cNvSpPr>
                <a:spLocks noChangeShapeType="1"/>
              </p:cNvSpPr>
              <p:nvPr/>
            </p:nvSpPr>
            <p:spPr bwMode="auto">
              <a:xfrm flipV="1">
                <a:off x="4150" y="1550"/>
                <a:ext cx="161" cy="19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79"/>
              <p:cNvSpPr>
                <a:spLocks noChangeShapeType="1"/>
              </p:cNvSpPr>
              <p:nvPr/>
            </p:nvSpPr>
            <p:spPr bwMode="auto">
              <a:xfrm>
                <a:off x="3828" y="1749"/>
                <a:ext cx="32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80"/>
              <p:cNvSpPr>
                <a:spLocks/>
              </p:cNvSpPr>
              <p:nvPr/>
            </p:nvSpPr>
            <p:spPr bwMode="auto">
              <a:xfrm>
                <a:off x="3667" y="1550"/>
                <a:ext cx="161" cy="199"/>
              </a:xfrm>
              <a:custGeom>
                <a:avLst/>
                <a:gdLst>
                  <a:gd name="T0" fmla="*/ 0 w 161"/>
                  <a:gd name="T1" fmla="*/ 0 h 199"/>
                  <a:gd name="T2" fmla="*/ 161 w 161"/>
                  <a:gd name="T3" fmla="*/ 199 h 199"/>
                  <a:gd name="T4" fmla="*/ 161 w 161"/>
                  <a:gd name="T5" fmla="*/ 119 h 199"/>
                </a:gdLst>
                <a:ahLst/>
                <a:cxnLst>
                  <a:cxn ang="0">
                    <a:pos x="T0" y="T1"/>
                  </a:cxn>
                  <a:cxn ang="0">
                    <a:pos x="T2" y="T3"/>
                  </a:cxn>
                  <a:cxn ang="0">
                    <a:pos x="T4" y="T5"/>
                  </a:cxn>
                </a:cxnLst>
                <a:rect l="0" t="0" r="r" b="b"/>
                <a:pathLst>
                  <a:path w="161" h="199">
                    <a:moveTo>
                      <a:pt x="0" y="0"/>
                    </a:moveTo>
                    <a:lnTo>
                      <a:pt x="161" y="199"/>
                    </a:lnTo>
                    <a:lnTo>
                      <a:pt x="161" y="119"/>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 name="Line 81"/>
              <p:cNvSpPr>
                <a:spLocks noChangeShapeType="1"/>
              </p:cNvSpPr>
              <p:nvPr/>
            </p:nvSpPr>
            <p:spPr bwMode="auto">
              <a:xfrm>
                <a:off x="4150" y="1749"/>
                <a:ext cx="1" cy="3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82"/>
              <p:cNvSpPr>
                <a:spLocks noChangeShapeType="1"/>
              </p:cNvSpPr>
              <p:nvPr/>
            </p:nvSpPr>
            <p:spPr bwMode="auto">
              <a:xfrm flipV="1">
                <a:off x="4150" y="1658"/>
                <a:ext cx="1" cy="9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83"/>
              <p:cNvSpPr>
                <a:spLocks noChangeShapeType="1"/>
              </p:cNvSpPr>
              <p:nvPr/>
            </p:nvSpPr>
            <p:spPr bwMode="auto">
              <a:xfrm flipV="1">
                <a:off x="3667" y="1442"/>
                <a:ext cx="1" cy="10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84"/>
              <p:cNvSpPr>
                <a:spLocks noChangeShapeType="1"/>
              </p:cNvSpPr>
              <p:nvPr/>
            </p:nvSpPr>
            <p:spPr bwMode="auto">
              <a:xfrm>
                <a:off x="3668" y="1550"/>
                <a:ext cx="1" cy="20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85"/>
              <p:cNvSpPr>
                <a:spLocks noChangeShapeType="1"/>
              </p:cNvSpPr>
              <p:nvPr/>
            </p:nvSpPr>
            <p:spPr bwMode="auto">
              <a:xfrm flipV="1">
                <a:off x="4313" y="1453"/>
                <a:ext cx="1" cy="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86"/>
              <p:cNvSpPr>
                <a:spLocks noChangeShapeType="1"/>
              </p:cNvSpPr>
              <p:nvPr/>
            </p:nvSpPr>
            <p:spPr bwMode="auto">
              <a:xfrm flipV="1">
                <a:off x="4316" y="1522"/>
                <a:ext cx="128" cy="13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Rectangle 87"/>
              <p:cNvSpPr>
                <a:spLocks noChangeArrowheads="1"/>
              </p:cNvSpPr>
              <p:nvPr/>
            </p:nvSpPr>
            <p:spPr bwMode="auto">
              <a:xfrm>
                <a:off x="4448" y="1392"/>
                <a:ext cx="1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900">
                    <a:solidFill>
                      <a:srgbClr val="000000"/>
                    </a:solidFill>
                    <a:latin typeface="Times" charset="0"/>
                  </a:rPr>
                  <a:t>O</a:t>
                </a:r>
                <a:endParaRPr lang="en-US" sz="1800">
                  <a:solidFill>
                    <a:srgbClr val="000000"/>
                  </a:solidFill>
                  <a:latin typeface="Times" charset="0"/>
                </a:endParaRPr>
              </a:p>
            </p:txBody>
          </p:sp>
          <p:sp>
            <p:nvSpPr>
              <p:cNvPr id="72" name="Line 88"/>
              <p:cNvSpPr>
                <a:spLocks noChangeShapeType="1"/>
              </p:cNvSpPr>
              <p:nvPr/>
            </p:nvSpPr>
            <p:spPr bwMode="auto">
              <a:xfrm flipV="1">
                <a:off x="4313" y="1550"/>
                <a:ext cx="1" cy="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Rectangle 89"/>
              <p:cNvSpPr>
                <a:spLocks noChangeArrowheads="1"/>
              </p:cNvSpPr>
              <p:nvPr/>
            </p:nvSpPr>
            <p:spPr bwMode="auto">
              <a:xfrm>
                <a:off x="3135" y="1267"/>
                <a:ext cx="1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800">
                    <a:solidFill>
                      <a:srgbClr val="000000"/>
                    </a:solidFill>
                    <a:latin typeface="Times" charset="0"/>
                  </a:rPr>
                  <a:t>O</a:t>
                </a:r>
              </a:p>
            </p:txBody>
          </p:sp>
          <p:sp>
            <p:nvSpPr>
              <p:cNvPr id="74" name="Rectangle 90"/>
              <p:cNvSpPr>
                <a:spLocks noChangeArrowheads="1"/>
              </p:cNvSpPr>
              <p:nvPr/>
            </p:nvSpPr>
            <p:spPr bwMode="auto">
              <a:xfrm>
                <a:off x="2812" y="1517"/>
                <a:ext cx="141"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800">
                    <a:solidFill>
                      <a:srgbClr val="000000"/>
                    </a:solidFill>
                    <a:latin typeface="Times" charset="0"/>
                  </a:rPr>
                  <a:t>O</a:t>
                </a:r>
              </a:p>
            </p:txBody>
          </p:sp>
          <p:sp>
            <p:nvSpPr>
              <p:cNvPr id="75" name="Rectangle 91"/>
              <p:cNvSpPr>
                <a:spLocks noChangeArrowheads="1"/>
              </p:cNvSpPr>
              <p:nvPr/>
            </p:nvSpPr>
            <p:spPr bwMode="auto">
              <a:xfrm>
                <a:off x="2915" y="1517"/>
                <a:ext cx="141"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800">
                    <a:solidFill>
                      <a:srgbClr val="000000"/>
                    </a:solidFill>
                    <a:latin typeface="Times" charset="0"/>
                  </a:rPr>
                  <a:t>H</a:t>
                </a:r>
              </a:p>
            </p:txBody>
          </p:sp>
          <p:sp>
            <p:nvSpPr>
              <p:cNvPr id="76" name="Rectangle 92"/>
              <p:cNvSpPr>
                <a:spLocks noChangeArrowheads="1"/>
              </p:cNvSpPr>
              <p:nvPr/>
            </p:nvSpPr>
            <p:spPr bwMode="auto">
              <a:xfrm>
                <a:off x="3135" y="1759"/>
                <a:ext cx="141"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800">
                    <a:solidFill>
                      <a:srgbClr val="000000"/>
                    </a:solidFill>
                    <a:latin typeface="Times" charset="0"/>
                  </a:rPr>
                  <a:t>O</a:t>
                </a:r>
              </a:p>
            </p:txBody>
          </p:sp>
          <p:sp>
            <p:nvSpPr>
              <p:cNvPr id="77" name="Rectangle 93"/>
              <p:cNvSpPr>
                <a:spLocks noChangeArrowheads="1"/>
              </p:cNvSpPr>
              <p:nvPr/>
            </p:nvSpPr>
            <p:spPr bwMode="auto">
              <a:xfrm>
                <a:off x="3238" y="1759"/>
                <a:ext cx="141"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800">
                    <a:solidFill>
                      <a:srgbClr val="000000"/>
                    </a:solidFill>
                    <a:latin typeface="Times" charset="0"/>
                  </a:rPr>
                  <a:t>H</a:t>
                </a:r>
              </a:p>
            </p:txBody>
          </p:sp>
          <p:sp>
            <p:nvSpPr>
              <p:cNvPr id="78" name="Line 94"/>
              <p:cNvSpPr>
                <a:spLocks noChangeShapeType="1"/>
              </p:cNvSpPr>
              <p:nvPr/>
            </p:nvSpPr>
            <p:spPr bwMode="auto">
              <a:xfrm flipH="1">
                <a:off x="2694" y="1332"/>
                <a:ext cx="162" cy="19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95"/>
              <p:cNvSpPr>
                <a:spLocks noChangeShapeType="1"/>
              </p:cNvSpPr>
              <p:nvPr/>
            </p:nvSpPr>
            <p:spPr bwMode="auto">
              <a:xfrm flipH="1">
                <a:off x="2856" y="1332"/>
                <a:ext cx="26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6"/>
              <p:cNvSpPr>
                <a:spLocks noChangeShapeType="1"/>
              </p:cNvSpPr>
              <p:nvPr/>
            </p:nvSpPr>
            <p:spPr bwMode="auto">
              <a:xfrm flipH="1" flipV="1">
                <a:off x="3226" y="1393"/>
                <a:ext cx="113" cy="1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97"/>
              <p:cNvSpPr>
                <a:spLocks noChangeShapeType="1"/>
              </p:cNvSpPr>
              <p:nvPr/>
            </p:nvSpPr>
            <p:spPr bwMode="auto">
              <a:xfrm flipV="1">
                <a:off x="3178" y="1531"/>
                <a:ext cx="161" cy="2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98"/>
              <p:cNvSpPr>
                <a:spLocks noChangeShapeType="1"/>
              </p:cNvSpPr>
              <p:nvPr/>
            </p:nvSpPr>
            <p:spPr bwMode="auto">
              <a:xfrm>
                <a:off x="2856" y="1731"/>
                <a:ext cx="32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Freeform 99"/>
              <p:cNvSpPr>
                <a:spLocks/>
              </p:cNvSpPr>
              <p:nvPr/>
            </p:nvSpPr>
            <p:spPr bwMode="auto">
              <a:xfrm>
                <a:off x="2694" y="1531"/>
                <a:ext cx="162" cy="200"/>
              </a:xfrm>
              <a:custGeom>
                <a:avLst/>
                <a:gdLst>
                  <a:gd name="T0" fmla="*/ 0 w 162"/>
                  <a:gd name="T1" fmla="*/ 0 h 200"/>
                  <a:gd name="T2" fmla="*/ 162 w 162"/>
                  <a:gd name="T3" fmla="*/ 200 h 200"/>
                  <a:gd name="T4" fmla="*/ 162 w 162"/>
                  <a:gd name="T5" fmla="*/ 119 h 200"/>
                </a:gdLst>
                <a:ahLst/>
                <a:cxnLst>
                  <a:cxn ang="0">
                    <a:pos x="T0" y="T1"/>
                  </a:cxn>
                  <a:cxn ang="0">
                    <a:pos x="T2" y="T3"/>
                  </a:cxn>
                  <a:cxn ang="0">
                    <a:pos x="T4" y="T5"/>
                  </a:cxn>
                </a:cxnLst>
                <a:rect l="0" t="0" r="r" b="b"/>
                <a:pathLst>
                  <a:path w="162" h="200">
                    <a:moveTo>
                      <a:pt x="0" y="0"/>
                    </a:moveTo>
                    <a:lnTo>
                      <a:pt x="162" y="200"/>
                    </a:lnTo>
                    <a:lnTo>
                      <a:pt x="162" y="119"/>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4" name="Line 100"/>
              <p:cNvSpPr>
                <a:spLocks noChangeShapeType="1"/>
              </p:cNvSpPr>
              <p:nvPr/>
            </p:nvSpPr>
            <p:spPr bwMode="auto">
              <a:xfrm>
                <a:off x="3178" y="1731"/>
                <a:ext cx="1" cy="3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01"/>
              <p:cNvSpPr>
                <a:spLocks noChangeShapeType="1"/>
              </p:cNvSpPr>
              <p:nvPr/>
            </p:nvSpPr>
            <p:spPr bwMode="auto">
              <a:xfrm flipV="1">
                <a:off x="3178" y="1639"/>
                <a:ext cx="1" cy="9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2"/>
              <p:cNvSpPr>
                <a:spLocks noChangeShapeType="1"/>
              </p:cNvSpPr>
              <p:nvPr/>
            </p:nvSpPr>
            <p:spPr bwMode="auto">
              <a:xfrm flipV="1">
                <a:off x="2694" y="1424"/>
                <a:ext cx="1"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03"/>
              <p:cNvSpPr>
                <a:spLocks noChangeShapeType="1"/>
              </p:cNvSpPr>
              <p:nvPr/>
            </p:nvSpPr>
            <p:spPr bwMode="auto">
              <a:xfrm>
                <a:off x="2695" y="1531"/>
                <a:ext cx="1" cy="20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4"/>
              <p:cNvSpPr>
                <a:spLocks noChangeShapeType="1"/>
              </p:cNvSpPr>
              <p:nvPr/>
            </p:nvSpPr>
            <p:spPr bwMode="auto">
              <a:xfrm flipV="1">
                <a:off x="3341" y="1434"/>
                <a:ext cx="1" cy="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Rectangle 105"/>
              <p:cNvSpPr>
                <a:spLocks noChangeArrowheads="1"/>
              </p:cNvSpPr>
              <p:nvPr/>
            </p:nvSpPr>
            <p:spPr bwMode="auto">
              <a:xfrm>
                <a:off x="3474" y="1373"/>
                <a:ext cx="1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900">
                    <a:solidFill>
                      <a:srgbClr val="000000"/>
                    </a:solidFill>
                    <a:latin typeface="Times" charset="0"/>
                  </a:rPr>
                  <a:t>O</a:t>
                </a:r>
                <a:endParaRPr lang="en-US" sz="1800">
                  <a:solidFill>
                    <a:srgbClr val="000000"/>
                  </a:solidFill>
                  <a:latin typeface="Times" charset="0"/>
                </a:endParaRPr>
              </a:p>
            </p:txBody>
          </p:sp>
          <p:sp>
            <p:nvSpPr>
              <p:cNvPr id="90" name="Line 106"/>
              <p:cNvSpPr>
                <a:spLocks noChangeShapeType="1"/>
              </p:cNvSpPr>
              <p:nvPr/>
            </p:nvSpPr>
            <p:spPr bwMode="auto">
              <a:xfrm flipV="1">
                <a:off x="3341" y="1532"/>
                <a:ext cx="1" cy="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107"/>
              <p:cNvSpPr>
                <a:spLocks noChangeArrowheads="1"/>
              </p:cNvSpPr>
              <p:nvPr/>
            </p:nvSpPr>
            <p:spPr bwMode="auto">
              <a:xfrm>
                <a:off x="2543" y="1727"/>
                <a:ext cx="1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900">
                    <a:solidFill>
                      <a:srgbClr val="000000"/>
                    </a:solidFill>
                    <a:latin typeface="Times" charset="0"/>
                  </a:rPr>
                  <a:t>H</a:t>
                </a:r>
                <a:endParaRPr lang="en-US" sz="1800">
                  <a:solidFill>
                    <a:srgbClr val="000000"/>
                  </a:solidFill>
                  <a:latin typeface="Times" charset="0"/>
                </a:endParaRPr>
              </a:p>
            </p:txBody>
          </p:sp>
          <p:sp>
            <p:nvSpPr>
              <p:cNvPr id="92" name="Rectangle 108"/>
              <p:cNvSpPr>
                <a:spLocks noChangeArrowheads="1"/>
              </p:cNvSpPr>
              <p:nvPr/>
            </p:nvSpPr>
            <p:spPr bwMode="auto">
              <a:xfrm>
                <a:off x="2649" y="1727"/>
                <a:ext cx="1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900">
                    <a:solidFill>
                      <a:srgbClr val="000000"/>
                    </a:solidFill>
                    <a:latin typeface="Times" charset="0"/>
                  </a:rPr>
                  <a:t>O</a:t>
                </a:r>
                <a:endParaRPr lang="en-US" sz="1800">
                  <a:solidFill>
                    <a:srgbClr val="000000"/>
                  </a:solidFill>
                  <a:latin typeface="Times" charset="0"/>
                </a:endParaRPr>
              </a:p>
            </p:txBody>
          </p:sp>
          <p:sp>
            <p:nvSpPr>
              <p:cNvPr id="93" name="Rectangle 109"/>
              <p:cNvSpPr>
                <a:spLocks noChangeArrowheads="1"/>
              </p:cNvSpPr>
              <p:nvPr/>
            </p:nvSpPr>
            <p:spPr bwMode="auto">
              <a:xfrm>
                <a:off x="3516" y="1747"/>
                <a:ext cx="1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900">
                    <a:solidFill>
                      <a:srgbClr val="000000"/>
                    </a:solidFill>
                    <a:latin typeface="Times" charset="0"/>
                  </a:rPr>
                  <a:t>H</a:t>
                </a:r>
                <a:endParaRPr lang="en-US" sz="1800">
                  <a:solidFill>
                    <a:srgbClr val="000000"/>
                  </a:solidFill>
                  <a:latin typeface="Times" charset="0"/>
                </a:endParaRPr>
              </a:p>
            </p:txBody>
          </p:sp>
          <p:sp>
            <p:nvSpPr>
              <p:cNvPr id="94" name="Rectangle 110"/>
              <p:cNvSpPr>
                <a:spLocks noChangeArrowheads="1"/>
              </p:cNvSpPr>
              <p:nvPr/>
            </p:nvSpPr>
            <p:spPr bwMode="auto">
              <a:xfrm>
                <a:off x="3619" y="1747"/>
                <a:ext cx="1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900">
                    <a:solidFill>
                      <a:srgbClr val="000000"/>
                    </a:solidFill>
                    <a:latin typeface="Times" charset="0"/>
                  </a:rPr>
                  <a:t>O</a:t>
                </a:r>
                <a:endParaRPr lang="en-US" sz="1800">
                  <a:solidFill>
                    <a:srgbClr val="000000"/>
                  </a:solidFill>
                  <a:latin typeface="Times" charset="0"/>
                </a:endParaRPr>
              </a:p>
            </p:txBody>
          </p:sp>
          <p:sp>
            <p:nvSpPr>
              <p:cNvPr id="95" name="Line 111"/>
              <p:cNvSpPr>
                <a:spLocks noChangeShapeType="1"/>
              </p:cNvSpPr>
              <p:nvPr/>
            </p:nvSpPr>
            <p:spPr bwMode="auto">
              <a:xfrm flipV="1">
                <a:off x="3568" y="1154"/>
                <a:ext cx="256" cy="25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12"/>
              <p:cNvSpPr>
                <a:spLocks noChangeShapeType="1"/>
              </p:cNvSpPr>
              <p:nvPr/>
            </p:nvSpPr>
            <p:spPr bwMode="auto">
              <a:xfrm flipV="1">
                <a:off x="3830" y="1152"/>
                <a:ext cx="1" cy="20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3"/>
              <p:cNvSpPr>
                <a:spLocks noChangeShapeType="1"/>
              </p:cNvSpPr>
              <p:nvPr/>
            </p:nvSpPr>
            <p:spPr bwMode="auto">
              <a:xfrm flipV="1">
                <a:off x="3343" y="1497"/>
                <a:ext cx="129" cy="13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Rectangle 114"/>
              <p:cNvSpPr>
                <a:spLocks noChangeArrowheads="1"/>
              </p:cNvSpPr>
              <p:nvPr/>
            </p:nvSpPr>
            <p:spPr bwMode="auto">
              <a:xfrm>
                <a:off x="1576" y="1770"/>
                <a:ext cx="1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900">
                    <a:solidFill>
                      <a:srgbClr val="000000"/>
                    </a:solidFill>
                    <a:latin typeface="Times" charset="0"/>
                  </a:rPr>
                  <a:t>H</a:t>
                </a:r>
                <a:endParaRPr lang="en-US" sz="1800">
                  <a:solidFill>
                    <a:srgbClr val="000000"/>
                  </a:solidFill>
                  <a:latin typeface="Times" charset="0"/>
                </a:endParaRPr>
              </a:p>
            </p:txBody>
          </p:sp>
          <p:sp>
            <p:nvSpPr>
              <p:cNvPr id="99" name="Rectangle 115"/>
              <p:cNvSpPr>
                <a:spLocks noChangeArrowheads="1"/>
              </p:cNvSpPr>
              <p:nvPr/>
            </p:nvSpPr>
            <p:spPr bwMode="auto">
              <a:xfrm>
                <a:off x="1681" y="1770"/>
                <a:ext cx="1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900">
                    <a:solidFill>
                      <a:srgbClr val="000000"/>
                    </a:solidFill>
                    <a:latin typeface="Times" charset="0"/>
                  </a:rPr>
                  <a:t>O</a:t>
                </a:r>
                <a:endParaRPr lang="en-US" sz="1800">
                  <a:solidFill>
                    <a:srgbClr val="000000"/>
                  </a:solidFill>
                  <a:latin typeface="Times" charset="0"/>
                </a:endParaRPr>
              </a:p>
            </p:txBody>
          </p:sp>
          <p:sp>
            <p:nvSpPr>
              <p:cNvPr id="100" name="Line 116"/>
              <p:cNvSpPr>
                <a:spLocks noChangeShapeType="1"/>
              </p:cNvSpPr>
              <p:nvPr/>
            </p:nvSpPr>
            <p:spPr bwMode="auto">
              <a:xfrm flipV="1">
                <a:off x="2380" y="1575"/>
                <a:ext cx="1" cy="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7"/>
              <p:cNvSpPr>
                <a:spLocks noChangeShapeType="1"/>
              </p:cNvSpPr>
              <p:nvPr/>
            </p:nvSpPr>
            <p:spPr bwMode="auto">
              <a:xfrm flipV="1">
                <a:off x="2380" y="1477"/>
                <a:ext cx="1" cy="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Rectangle 118"/>
              <p:cNvSpPr>
                <a:spLocks noChangeArrowheads="1"/>
              </p:cNvSpPr>
              <p:nvPr/>
            </p:nvSpPr>
            <p:spPr bwMode="auto">
              <a:xfrm>
                <a:off x="2168" y="1309"/>
                <a:ext cx="1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800">
                    <a:solidFill>
                      <a:srgbClr val="000000"/>
                    </a:solidFill>
                    <a:latin typeface="Times" charset="0"/>
                  </a:rPr>
                  <a:t>O</a:t>
                </a:r>
              </a:p>
            </p:txBody>
          </p:sp>
          <p:sp>
            <p:nvSpPr>
              <p:cNvPr id="103" name="Rectangle 119"/>
              <p:cNvSpPr>
                <a:spLocks noChangeArrowheads="1"/>
              </p:cNvSpPr>
              <p:nvPr/>
            </p:nvSpPr>
            <p:spPr bwMode="auto">
              <a:xfrm>
                <a:off x="1847" y="1558"/>
                <a:ext cx="140"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800">
                    <a:solidFill>
                      <a:srgbClr val="000000"/>
                    </a:solidFill>
                    <a:latin typeface="Times" charset="0"/>
                  </a:rPr>
                  <a:t>O</a:t>
                </a:r>
              </a:p>
            </p:txBody>
          </p:sp>
          <p:sp>
            <p:nvSpPr>
              <p:cNvPr id="104" name="Rectangle 120"/>
              <p:cNvSpPr>
                <a:spLocks noChangeArrowheads="1"/>
              </p:cNvSpPr>
              <p:nvPr/>
            </p:nvSpPr>
            <p:spPr bwMode="auto">
              <a:xfrm>
                <a:off x="1949" y="1558"/>
                <a:ext cx="141"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800">
                    <a:solidFill>
                      <a:srgbClr val="000000"/>
                    </a:solidFill>
                    <a:latin typeface="Times" charset="0"/>
                  </a:rPr>
                  <a:t>H</a:t>
                </a:r>
              </a:p>
            </p:txBody>
          </p:sp>
          <p:sp>
            <p:nvSpPr>
              <p:cNvPr id="105" name="Rectangle 121"/>
              <p:cNvSpPr>
                <a:spLocks noChangeArrowheads="1"/>
              </p:cNvSpPr>
              <p:nvPr/>
            </p:nvSpPr>
            <p:spPr bwMode="auto">
              <a:xfrm>
                <a:off x="2168" y="1802"/>
                <a:ext cx="1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800">
                    <a:solidFill>
                      <a:srgbClr val="000000"/>
                    </a:solidFill>
                    <a:latin typeface="Times" charset="0"/>
                  </a:rPr>
                  <a:t>O</a:t>
                </a:r>
              </a:p>
            </p:txBody>
          </p:sp>
          <p:sp>
            <p:nvSpPr>
              <p:cNvPr id="106" name="Rectangle 122"/>
              <p:cNvSpPr>
                <a:spLocks noChangeArrowheads="1"/>
              </p:cNvSpPr>
              <p:nvPr/>
            </p:nvSpPr>
            <p:spPr bwMode="auto">
              <a:xfrm>
                <a:off x="2272" y="1802"/>
                <a:ext cx="1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800">
                    <a:solidFill>
                      <a:srgbClr val="000000"/>
                    </a:solidFill>
                    <a:latin typeface="Times" charset="0"/>
                  </a:rPr>
                  <a:t>H</a:t>
                </a:r>
              </a:p>
            </p:txBody>
          </p:sp>
          <p:sp>
            <p:nvSpPr>
              <p:cNvPr id="107" name="Line 123"/>
              <p:cNvSpPr>
                <a:spLocks noChangeShapeType="1"/>
              </p:cNvSpPr>
              <p:nvPr/>
            </p:nvSpPr>
            <p:spPr bwMode="auto">
              <a:xfrm flipH="1">
                <a:off x="1728" y="1375"/>
                <a:ext cx="161" cy="19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24"/>
              <p:cNvSpPr>
                <a:spLocks noChangeShapeType="1"/>
              </p:cNvSpPr>
              <p:nvPr/>
            </p:nvSpPr>
            <p:spPr bwMode="auto">
              <a:xfrm flipH="1">
                <a:off x="1889" y="1375"/>
                <a:ext cx="26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25"/>
              <p:cNvSpPr>
                <a:spLocks noChangeShapeType="1"/>
              </p:cNvSpPr>
              <p:nvPr/>
            </p:nvSpPr>
            <p:spPr bwMode="auto">
              <a:xfrm flipH="1" flipV="1">
                <a:off x="2260" y="1436"/>
                <a:ext cx="112" cy="1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26"/>
              <p:cNvSpPr>
                <a:spLocks noChangeShapeType="1"/>
              </p:cNvSpPr>
              <p:nvPr/>
            </p:nvSpPr>
            <p:spPr bwMode="auto">
              <a:xfrm flipV="1">
                <a:off x="2211" y="1574"/>
                <a:ext cx="161" cy="2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27"/>
              <p:cNvSpPr>
                <a:spLocks noChangeShapeType="1"/>
              </p:cNvSpPr>
              <p:nvPr/>
            </p:nvSpPr>
            <p:spPr bwMode="auto">
              <a:xfrm>
                <a:off x="1889" y="1774"/>
                <a:ext cx="32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Freeform 128"/>
              <p:cNvSpPr>
                <a:spLocks/>
              </p:cNvSpPr>
              <p:nvPr/>
            </p:nvSpPr>
            <p:spPr bwMode="auto">
              <a:xfrm>
                <a:off x="1728" y="1574"/>
                <a:ext cx="161" cy="200"/>
              </a:xfrm>
              <a:custGeom>
                <a:avLst/>
                <a:gdLst>
                  <a:gd name="T0" fmla="*/ 0 w 161"/>
                  <a:gd name="T1" fmla="*/ 0 h 200"/>
                  <a:gd name="T2" fmla="*/ 161 w 161"/>
                  <a:gd name="T3" fmla="*/ 200 h 200"/>
                  <a:gd name="T4" fmla="*/ 161 w 161"/>
                  <a:gd name="T5" fmla="*/ 119 h 200"/>
                </a:gdLst>
                <a:ahLst/>
                <a:cxnLst>
                  <a:cxn ang="0">
                    <a:pos x="T0" y="T1"/>
                  </a:cxn>
                  <a:cxn ang="0">
                    <a:pos x="T2" y="T3"/>
                  </a:cxn>
                  <a:cxn ang="0">
                    <a:pos x="T4" y="T5"/>
                  </a:cxn>
                </a:cxnLst>
                <a:rect l="0" t="0" r="r" b="b"/>
                <a:pathLst>
                  <a:path w="161" h="200">
                    <a:moveTo>
                      <a:pt x="0" y="0"/>
                    </a:moveTo>
                    <a:lnTo>
                      <a:pt x="161" y="200"/>
                    </a:lnTo>
                    <a:lnTo>
                      <a:pt x="161" y="119"/>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3" name="Line 129"/>
              <p:cNvSpPr>
                <a:spLocks noChangeShapeType="1"/>
              </p:cNvSpPr>
              <p:nvPr/>
            </p:nvSpPr>
            <p:spPr bwMode="auto">
              <a:xfrm>
                <a:off x="2211" y="1774"/>
                <a:ext cx="1" cy="3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30"/>
              <p:cNvSpPr>
                <a:spLocks noChangeShapeType="1"/>
              </p:cNvSpPr>
              <p:nvPr/>
            </p:nvSpPr>
            <p:spPr bwMode="auto">
              <a:xfrm flipV="1">
                <a:off x="2211" y="1682"/>
                <a:ext cx="1" cy="9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31"/>
              <p:cNvSpPr>
                <a:spLocks noChangeShapeType="1"/>
              </p:cNvSpPr>
              <p:nvPr/>
            </p:nvSpPr>
            <p:spPr bwMode="auto">
              <a:xfrm flipV="1">
                <a:off x="1728" y="1467"/>
                <a:ext cx="1"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32"/>
              <p:cNvSpPr>
                <a:spLocks noChangeShapeType="1"/>
              </p:cNvSpPr>
              <p:nvPr/>
            </p:nvSpPr>
            <p:spPr bwMode="auto">
              <a:xfrm>
                <a:off x="1729" y="1574"/>
                <a:ext cx="1" cy="20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33"/>
              <p:cNvSpPr>
                <a:spLocks noChangeShapeType="1"/>
              </p:cNvSpPr>
              <p:nvPr/>
            </p:nvSpPr>
            <p:spPr bwMode="auto">
              <a:xfrm flipV="1">
                <a:off x="2863" y="1191"/>
                <a:ext cx="1" cy="23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34"/>
              <p:cNvSpPr>
                <a:spLocks noChangeShapeType="1"/>
              </p:cNvSpPr>
              <p:nvPr/>
            </p:nvSpPr>
            <p:spPr bwMode="auto">
              <a:xfrm flipV="1">
                <a:off x="2642" y="1184"/>
                <a:ext cx="221" cy="22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35"/>
              <p:cNvSpPr>
                <a:spLocks noChangeShapeType="1"/>
              </p:cNvSpPr>
              <p:nvPr/>
            </p:nvSpPr>
            <p:spPr bwMode="auto">
              <a:xfrm flipV="1">
                <a:off x="2383" y="1509"/>
                <a:ext cx="153" cy="1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36"/>
              <p:cNvSpPr>
                <a:spLocks noChangeShapeType="1"/>
              </p:cNvSpPr>
              <p:nvPr/>
            </p:nvSpPr>
            <p:spPr bwMode="auto">
              <a:xfrm flipV="1">
                <a:off x="767" y="1733"/>
                <a:ext cx="1" cy="1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Rectangle 137"/>
              <p:cNvSpPr>
                <a:spLocks noChangeArrowheads="1"/>
              </p:cNvSpPr>
              <p:nvPr/>
            </p:nvSpPr>
            <p:spPr bwMode="auto">
              <a:xfrm>
                <a:off x="1523" y="1385"/>
                <a:ext cx="1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900">
                    <a:solidFill>
                      <a:srgbClr val="000000"/>
                    </a:solidFill>
                    <a:latin typeface="Times" charset="0"/>
                  </a:rPr>
                  <a:t>O</a:t>
                </a:r>
                <a:endParaRPr lang="en-US" sz="1800">
                  <a:solidFill>
                    <a:srgbClr val="000000"/>
                  </a:solidFill>
                  <a:latin typeface="Times" charset="0"/>
                </a:endParaRPr>
              </a:p>
            </p:txBody>
          </p:sp>
          <p:sp>
            <p:nvSpPr>
              <p:cNvPr id="122" name="Line 138"/>
              <p:cNvSpPr>
                <a:spLocks noChangeShapeType="1"/>
              </p:cNvSpPr>
              <p:nvPr/>
            </p:nvSpPr>
            <p:spPr bwMode="auto">
              <a:xfrm flipV="1">
                <a:off x="1256" y="1529"/>
                <a:ext cx="1" cy="1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39"/>
              <p:cNvSpPr>
                <a:spLocks noChangeShapeType="1"/>
              </p:cNvSpPr>
              <p:nvPr/>
            </p:nvSpPr>
            <p:spPr bwMode="auto">
              <a:xfrm flipV="1">
                <a:off x="1256" y="1627"/>
                <a:ext cx="1" cy="1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40"/>
              <p:cNvSpPr>
                <a:spLocks noChangeShapeType="1"/>
              </p:cNvSpPr>
              <p:nvPr/>
            </p:nvSpPr>
            <p:spPr bwMode="auto">
              <a:xfrm flipH="1">
                <a:off x="983" y="1652"/>
                <a:ext cx="263" cy="3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Rectangle 141"/>
              <p:cNvSpPr>
                <a:spLocks noChangeArrowheads="1"/>
              </p:cNvSpPr>
              <p:nvPr/>
            </p:nvSpPr>
            <p:spPr bwMode="auto">
              <a:xfrm>
                <a:off x="1054" y="1376"/>
                <a:ext cx="1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800">
                    <a:solidFill>
                      <a:srgbClr val="000000"/>
                    </a:solidFill>
                    <a:latin typeface="Times" charset="0"/>
                  </a:rPr>
                  <a:t>O</a:t>
                </a:r>
              </a:p>
            </p:txBody>
          </p:sp>
          <p:sp>
            <p:nvSpPr>
              <p:cNvPr id="126" name="Rectangle 142"/>
              <p:cNvSpPr>
                <a:spLocks noChangeArrowheads="1"/>
              </p:cNvSpPr>
              <p:nvPr/>
            </p:nvSpPr>
            <p:spPr bwMode="auto">
              <a:xfrm>
                <a:off x="457" y="1720"/>
                <a:ext cx="1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800">
                    <a:solidFill>
                      <a:srgbClr val="000000"/>
                    </a:solidFill>
                    <a:latin typeface="Times" charset="0"/>
                  </a:rPr>
                  <a:t>H</a:t>
                </a:r>
              </a:p>
            </p:txBody>
          </p:sp>
          <p:sp>
            <p:nvSpPr>
              <p:cNvPr id="127" name="Rectangle 143"/>
              <p:cNvSpPr>
                <a:spLocks noChangeArrowheads="1"/>
              </p:cNvSpPr>
              <p:nvPr/>
            </p:nvSpPr>
            <p:spPr bwMode="auto">
              <a:xfrm>
                <a:off x="562" y="1720"/>
                <a:ext cx="1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800">
                    <a:solidFill>
                      <a:srgbClr val="000000"/>
                    </a:solidFill>
                    <a:latin typeface="Times" charset="0"/>
                  </a:rPr>
                  <a:t>O</a:t>
                </a:r>
              </a:p>
            </p:txBody>
          </p:sp>
          <p:sp>
            <p:nvSpPr>
              <p:cNvPr id="128" name="Rectangle 144"/>
              <p:cNvSpPr>
                <a:spLocks noChangeArrowheads="1"/>
              </p:cNvSpPr>
              <p:nvPr/>
            </p:nvSpPr>
            <p:spPr bwMode="auto">
              <a:xfrm>
                <a:off x="890" y="1962"/>
                <a:ext cx="1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800">
                    <a:solidFill>
                      <a:srgbClr val="000000"/>
                    </a:solidFill>
                    <a:latin typeface="Times" charset="0"/>
                  </a:rPr>
                  <a:t>N</a:t>
                </a:r>
              </a:p>
            </p:txBody>
          </p:sp>
          <p:sp>
            <p:nvSpPr>
              <p:cNvPr id="129" name="Line 145"/>
              <p:cNvSpPr>
                <a:spLocks noChangeShapeType="1"/>
              </p:cNvSpPr>
              <p:nvPr/>
            </p:nvSpPr>
            <p:spPr bwMode="auto">
              <a:xfrm flipH="1">
                <a:off x="610" y="1441"/>
                <a:ext cx="161" cy="20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46"/>
              <p:cNvSpPr>
                <a:spLocks noChangeShapeType="1"/>
              </p:cNvSpPr>
              <p:nvPr/>
            </p:nvSpPr>
            <p:spPr bwMode="auto">
              <a:xfrm flipH="1">
                <a:off x="771" y="1441"/>
                <a:ext cx="26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47"/>
              <p:cNvSpPr>
                <a:spLocks noChangeShapeType="1"/>
              </p:cNvSpPr>
              <p:nvPr/>
            </p:nvSpPr>
            <p:spPr bwMode="auto">
              <a:xfrm flipH="1" flipV="1">
                <a:off x="1142" y="1502"/>
                <a:ext cx="113" cy="14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148"/>
              <p:cNvSpPr>
                <a:spLocks noChangeShapeType="1"/>
              </p:cNvSpPr>
              <p:nvPr/>
            </p:nvSpPr>
            <p:spPr bwMode="auto">
              <a:xfrm>
                <a:off x="610" y="1646"/>
                <a:ext cx="161" cy="20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49"/>
              <p:cNvSpPr>
                <a:spLocks noChangeShapeType="1"/>
              </p:cNvSpPr>
              <p:nvPr/>
            </p:nvSpPr>
            <p:spPr bwMode="auto">
              <a:xfrm flipV="1">
                <a:off x="610" y="1535"/>
                <a:ext cx="1" cy="1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50"/>
              <p:cNvSpPr>
                <a:spLocks noChangeShapeType="1"/>
              </p:cNvSpPr>
              <p:nvPr/>
            </p:nvSpPr>
            <p:spPr bwMode="auto">
              <a:xfrm>
                <a:off x="610" y="1646"/>
                <a:ext cx="1" cy="7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51"/>
              <p:cNvSpPr>
                <a:spLocks noChangeShapeType="1"/>
              </p:cNvSpPr>
              <p:nvPr/>
            </p:nvSpPr>
            <p:spPr bwMode="auto">
              <a:xfrm>
                <a:off x="771" y="1851"/>
                <a:ext cx="104" cy="11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52"/>
              <p:cNvSpPr>
                <a:spLocks noChangeShapeType="1"/>
              </p:cNvSpPr>
              <p:nvPr/>
            </p:nvSpPr>
            <p:spPr bwMode="auto">
              <a:xfrm>
                <a:off x="930" y="2095"/>
                <a:ext cx="1" cy="6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Rectangle 153"/>
              <p:cNvSpPr>
                <a:spLocks noChangeArrowheads="1"/>
              </p:cNvSpPr>
              <p:nvPr/>
            </p:nvSpPr>
            <p:spPr bwMode="auto">
              <a:xfrm>
                <a:off x="1093" y="1928"/>
                <a:ext cx="1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900">
                    <a:solidFill>
                      <a:srgbClr val="000000"/>
                    </a:solidFill>
                    <a:latin typeface="Times" charset="0"/>
                  </a:rPr>
                  <a:t>O</a:t>
                </a:r>
                <a:endParaRPr lang="en-US" sz="1800">
                  <a:solidFill>
                    <a:srgbClr val="000000"/>
                  </a:solidFill>
                  <a:latin typeface="Times" charset="0"/>
                </a:endParaRPr>
              </a:p>
            </p:txBody>
          </p:sp>
          <p:sp>
            <p:nvSpPr>
              <p:cNvPr id="138" name="Rectangle 154"/>
              <p:cNvSpPr>
                <a:spLocks noChangeArrowheads="1"/>
              </p:cNvSpPr>
              <p:nvPr/>
            </p:nvSpPr>
            <p:spPr bwMode="auto">
              <a:xfrm>
                <a:off x="1199" y="1928"/>
                <a:ext cx="1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900">
                    <a:solidFill>
                      <a:srgbClr val="000000"/>
                    </a:solidFill>
                    <a:latin typeface="Times" charset="0"/>
                  </a:rPr>
                  <a:t>H</a:t>
                </a:r>
                <a:endParaRPr lang="en-US" sz="1800">
                  <a:solidFill>
                    <a:srgbClr val="000000"/>
                  </a:solidFill>
                  <a:latin typeface="Times" charset="0"/>
                </a:endParaRPr>
              </a:p>
            </p:txBody>
          </p:sp>
          <p:sp>
            <p:nvSpPr>
              <p:cNvPr id="139" name="Line 155"/>
              <p:cNvSpPr>
                <a:spLocks noChangeShapeType="1"/>
              </p:cNvSpPr>
              <p:nvPr/>
            </p:nvSpPr>
            <p:spPr bwMode="auto">
              <a:xfrm flipV="1">
                <a:off x="1897" y="1198"/>
                <a:ext cx="1" cy="23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56"/>
              <p:cNvSpPr>
                <a:spLocks noChangeShapeType="1"/>
              </p:cNvSpPr>
              <p:nvPr/>
            </p:nvSpPr>
            <p:spPr bwMode="auto">
              <a:xfrm flipV="1">
                <a:off x="1642" y="1183"/>
                <a:ext cx="257" cy="2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57"/>
              <p:cNvSpPr>
                <a:spLocks noChangeShapeType="1"/>
              </p:cNvSpPr>
              <p:nvPr/>
            </p:nvSpPr>
            <p:spPr bwMode="auto">
              <a:xfrm flipV="1">
                <a:off x="773" y="1311"/>
                <a:ext cx="1" cy="20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58"/>
              <p:cNvSpPr>
                <a:spLocks noChangeShapeType="1"/>
              </p:cNvSpPr>
              <p:nvPr/>
            </p:nvSpPr>
            <p:spPr bwMode="auto">
              <a:xfrm flipV="1">
                <a:off x="767" y="1806"/>
                <a:ext cx="1" cy="1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Rectangle 159"/>
              <p:cNvSpPr>
                <a:spLocks noChangeArrowheads="1"/>
              </p:cNvSpPr>
              <p:nvPr/>
            </p:nvSpPr>
            <p:spPr bwMode="auto">
              <a:xfrm>
                <a:off x="589" y="1928"/>
                <a:ext cx="1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900">
                    <a:solidFill>
                      <a:srgbClr val="000000"/>
                    </a:solidFill>
                    <a:latin typeface="Times" charset="0"/>
                  </a:rPr>
                  <a:t>H</a:t>
                </a:r>
                <a:endParaRPr lang="en-US" sz="1800">
                  <a:solidFill>
                    <a:srgbClr val="000000"/>
                  </a:solidFill>
                  <a:latin typeface="Times" charset="0"/>
                </a:endParaRPr>
              </a:p>
            </p:txBody>
          </p:sp>
          <p:sp>
            <p:nvSpPr>
              <p:cNvPr id="144" name="Rectangle 160"/>
              <p:cNvSpPr>
                <a:spLocks noChangeArrowheads="1"/>
              </p:cNvSpPr>
              <p:nvPr/>
            </p:nvSpPr>
            <p:spPr bwMode="auto">
              <a:xfrm>
                <a:off x="698" y="1928"/>
                <a:ext cx="1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900">
                    <a:solidFill>
                      <a:srgbClr val="000000"/>
                    </a:solidFill>
                    <a:latin typeface="Times" charset="0"/>
                  </a:rPr>
                  <a:t>O</a:t>
                </a:r>
                <a:endParaRPr lang="en-US" sz="1800">
                  <a:solidFill>
                    <a:srgbClr val="000000"/>
                  </a:solidFill>
                  <a:latin typeface="Times" charset="0"/>
                </a:endParaRPr>
              </a:p>
            </p:txBody>
          </p:sp>
          <p:sp>
            <p:nvSpPr>
              <p:cNvPr id="145" name="Line 161"/>
              <p:cNvSpPr>
                <a:spLocks noChangeShapeType="1"/>
              </p:cNvSpPr>
              <p:nvPr/>
            </p:nvSpPr>
            <p:spPr bwMode="auto">
              <a:xfrm flipV="1">
                <a:off x="1099" y="1812"/>
                <a:ext cx="1" cy="1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62"/>
              <p:cNvSpPr>
                <a:spLocks noChangeShapeType="1"/>
              </p:cNvSpPr>
              <p:nvPr/>
            </p:nvSpPr>
            <p:spPr bwMode="auto">
              <a:xfrm flipV="1">
                <a:off x="1099" y="1733"/>
                <a:ext cx="1" cy="1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63"/>
              <p:cNvSpPr>
                <a:spLocks noChangeShapeType="1"/>
              </p:cNvSpPr>
              <p:nvPr/>
            </p:nvSpPr>
            <p:spPr bwMode="auto">
              <a:xfrm flipV="1">
                <a:off x="4682" y="1855"/>
                <a:ext cx="1" cy="1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64"/>
              <p:cNvSpPr>
                <a:spLocks noChangeShapeType="1"/>
              </p:cNvSpPr>
              <p:nvPr/>
            </p:nvSpPr>
            <p:spPr bwMode="auto">
              <a:xfrm flipV="1">
                <a:off x="4682" y="1788"/>
                <a:ext cx="1" cy="1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65"/>
              <p:cNvSpPr>
                <a:spLocks noChangeShapeType="1"/>
              </p:cNvSpPr>
              <p:nvPr/>
            </p:nvSpPr>
            <p:spPr bwMode="auto">
              <a:xfrm flipV="1">
                <a:off x="5032" y="1782"/>
                <a:ext cx="1" cy="1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66"/>
              <p:cNvSpPr>
                <a:spLocks noChangeShapeType="1"/>
              </p:cNvSpPr>
              <p:nvPr/>
            </p:nvSpPr>
            <p:spPr bwMode="auto">
              <a:xfrm flipV="1">
                <a:off x="5032" y="1861"/>
                <a:ext cx="1" cy="1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67"/>
              <p:cNvSpPr>
                <a:spLocks noChangeShapeType="1"/>
              </p:cNvSpPr>
              <p:nvPr/>
            </p:nvSpPr>
            <p:spPr bwMode="auto">
              <a:xfrm flipV="1">
                <a:off x="5190" y="1611"/>
                <a:ext cx="181" cy="18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Rectangle 168"/>
              <p:cNvSpPr>
                <a:spLocks noChangeArrowheads="1"/>
              </p:cNvSpPr>
              <p:nvPr/>
            </p:nvSpPr>
            <p:spPr bwMode="auto">
              <a:xfrm>
                <a:off x="5377" y="1495"/>
                <a:ext cx="1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900">
                    <a:solidFill>
                      <a:srgbClr val="000000"/>
                    </a:solidFill>
                    <a:latin typeface="Times" charset="0"/>
                  </a:rPr>
                  <a:t>O</a:t>
                </a:r>
                <a:endParaRPr lang="en-US" sz="1800">
                  <a:solidFill>
                    <a:srgbClr val="000000"/>
                  </a:solidFill>
                  <a:latin typeface="Times" charset="0"/>
                </a:endParaRPr>
              </a:p>
            </p:txBody>
          </p:sp>
          <p:sp>
            <p:nvSpPr>
              <p:cNvPr id="153" name="Rectangle 169"/>
              <p:cNvSpPr>
                <a:spLocks noChangeArrowheads="1"/>
              </p:cNvSpPr>
              <p:nvPr/>
            </p:nvSpPr>
            <p:spPr bwMode="auto">
              <a:xfrm>
                <a:off x="4502" y="1978"/>
                <a:ext cx="1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900">
                    <a:solidFill>
                      <a:srgbClr val="000000"/>
                    </a:solidFill>
                    <a:latin typeface="Times" charset="0"/>
                  </a:rPr>
                  <a:t>H</a:t>
                </a:r>
                <a:endParaRPr lang="en-US" sz="1800">
                  <a:solidFill>
                    <a:srgbClr val="000000"/>
                  </a:solidFill>
                  <a:latin typeface="Times" charset="0"/>
                </a:endParaRPr>
              </a:p>
            </p:txBody>
          </p:sp>
          <p:sp>
            <p:nvSpPr>
              <p:cNvPr id="154" name="Rectangle 170"/>
              <p:cNvSpPr>
                <a:spLocks noChangeArrowheads="1"/>
              </p:cNvSpPr>
              <p:nvPr/>
            </p:nvSpPr>
            <p:spPr bwMode="auto">
              <a:xfrm>
                <a:off x="4605" y="1978"/>
                <a:ext cx="1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900">
                    <a:solidFill>
                      <a:srgbClr val="000000"/>
                    </a:solidFill>
                    <a:latin typeface="Times" charset="0"/>
                  </a:rPr>
                  <a:t>O</a:t>
                </a:r>
                <a:endParaRPr lang="en-US" sz="1800">
                  <a:solidFill>
                    <a:srgbClr val="000000"/>
                  </a:solidFill>
                  <a:latin typeface="Times" charset="0"/>
                </a:endParaRPr>
              </a:p>
            </p:txBody>
          </p:sp>
          <p:sp>
            <p:nvSpPr>
              <p:cNvPr id="155" name="Line 171"/>
              <p:cNvSpPr>
                <a:spLocks noChangeShapeType="1"/>
              </p:cNvSpPr>
              <p:nvPr/>
            </p:nvSpPr>
            <p:spPr bwMode="auto">
              <a:xfrm flipV="1">
                <a:off x="551" y="1306"/>
                <a:ext cx="222" cy="22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72"/>
              <p:cNvSpPr>
                <a:spLocks noChangeShapeType="1"/>
              </p:cNvSpPr>
              <p:nvPr/>
            </p:nvSpPr>
            <p:spPr bwMode="auto">
              <a:xfrm flipV="1">
                <a:off x="1255" y="1724"/>
                <a:ext cx="14" cy="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73"/>
              <p:cNvSpPr>
                <a:spLocks noChangeShapeType="1"/>
              </p:cNvSpPr>
              <p:nvPr/>
            </p:nvSpPr>
            <p:spPr bwMode="auto">
              <a:xfrm flipV="1">
                <a:off x="1282" y="1700"/>
                <a:ext cx="13" cy="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74"/>
              <p:cNvSpPr>
                <a:spLocks noChangeShapeType="1"/>
              </p:cNvSpPr>
              <p:nvPr/>
            </p:nvSpPr>
            <p:spPr bwMode="auto">
              <a:xfrm flipV="1">
                <a:off x="1308" y="1675"/>
                <a:ext cx="14" cy="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75"/>
              <p:cNvSpPr>
                <a:spLocks noChangeShapeType="1"/>
              </p:cNvSpPr>
              <p:nvPr/>
            </p:nvSpPr>
            <p:spPr bwMode="auto">
              <a:xfrm flipV="1">
                <a:off x="1335" y="1650"/>
                <a:ext cx="14" cy="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76"/>
              <p:cNvSpPr>
                <a:spLocks noChangeShapeType="1"/>
              </p:cNvSpPr>
              <p:nvPr/>
            </p:nvSpPr>
            <p:spPr bwMode="auto">
              <a:xfrm flipV="1">
                <a:off x="1362" y="1625"/>
                <a:ext cx="13" cy="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77"/>
              <p:cNvSpPr>
                <a:spLocks noChangeShapeType="1"/>
              </p:cNvSpPr>
              <p:nvPr/>
            </p:nvSpPr>
            <p:spPr bwMode="auto">
              <a:xfrm flipV="1">
                <a:off x="1389" y="1601"/>
                <a:ext cx="13" cy="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78"/>
              <p:cNvSpPr>
                <a:spLocks noChangeShapeType="1"/>
              </p:cNvSpPr>
              <p:nvPr/>
            </p:nvSpPr>
            <p:spPr bwMode="auto">
              <a:xfrm flipV="1">
                <a:off x="1415" y="1576"/>
                <a:ext cx="14" cy="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79"/>
              <p:cNvSpPr>
                <a:spLocks noChangeShapeType="1"/>
              </p:cNvSpPr>
              <p:nvPr/>
            </p:nvSpPr>
            <p:spPr bwMode="auto">
              <a:xfrm flipV="1">
                <a:off x="1443" y="1552"/>
                <a:ext cx="13" cy="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80"/>
              <p:cNvSpPr>
                <a:spLocks noChangeShapeType="1"/>
              </p:cNvSpPr>
              <p:nvPr/>
            </p:nvSpPr>
            <p:spPr bwMode="auto">
              <a:xfrm flipV="1">
                <a:off x="1469" y="1517"/>
                <a:ext cx="24" cy="2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Rectangle 181"/>
              <p:cNvSpPr>
                <a:spLocks noChangeArrowheads="1"/>
              </p:cNvSpPr>
              <p:nvPr/>
            </p:nvSpPr>
            <p:spPr bwMode="auto">
              <a:xfrm>
                <a:off x="442" y="1502"/>
                <a:ext cx="1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spcBef>
                    <a:spcPct val="0"/>
                  </a:spcBef>
                </a:pPr>
                <a:r>
                  <a:rPr lang="en-US" sz="1900">
                    <a:solidFill>
                      <a:srgbClr val="000000"/>
                    </a:solidFill>
                    <a:latin typeface="Times" charset="0"/>
                  </a:rPr>
                  <a:t>O</a:t>
                </a:r>
                <a:endParaRPr lang="en-US" sz="1800">
                  <a:solidFill>
                    <a:srgbClr val="000000"/>
                  </a:solidFill>
                  <a:latin typeface="Times" charset="0"/>
                </a:endParaRPr>
              </a:p>
            </p:txBody>
          </p:sp>
          <p:sp>
            <p:nvSpPr>
              <p:cNvPr id="166" name="Line 182"/>
              <p:cNvSpPr>
                <a:spLocks noChangeShapeType="1"/>
              </p:cNvSpPr>
              <p:nvPr/>
            </p:nvSpPr>
            <p:spPr bwMode="auto">
              <a:xfrm flipV="1">
                <a:off x="5374" y="1514"/>
                <a:ext cx="8" cy="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83"/>
              <p:cNvSpPr>
                <a:spLocks noChangeShapeType="1"/>
              </p:cNvSpPr>
              <p:nvPr/>
            </p:nvSpPr>
            <p:spPr bwMode="auto">
              <a:xfrm flipV="1">
                <a:off x="5390" y="1498"/>
                <a:ext cx="8" cy="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184"/>
              <p:cNvSpPr>
                <a:spLocks noChangeShapeType="1"/>
              </p:cNvSpPr>
              <p:nvPr/>
            </p:nvSpPr>
            <p:spPr bwMode="auto">
              <a:xfrm flipV="1">
                <a:off x="5406" y="1482"/>
                <a:ext cx="7" cy="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85"/>
              <p:cNvSpPr>
                <a:spLocks noChangeShapeType="1"/>
              </p:cNvSpPr>
              <p:nvPr/>
            </p:nvSpPr>
            <p:spPr bwMode="auto">
              <a:xfrm flipV="1">
                <a:off x="5421" y="1467"/>
                <a:ext cx="8" cy="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86"/>
              <p:cNvSpPr>
                <a:spLocks noChangeShapeType="1"/>
              </p:cNvSpPr>
              <p:nvPr/>
            </p:nvSpPr>
            <p:spPr bwMode="auto">
              <a:xfrm flipV="1">
                <a:off x="5436" y="1451"/>
                <a:ext cx="8" cy="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87"/>
              <p:cNvSpPr>
                <a:spLocks noChangeShapeType="1"/>
              </p:cNvSpPr>
              <p:nvPr/>
            </p:nvSpPr>
            <p:spPr bwMode="auto">
              <a:xfrm flipV="1">
                <a:off x="5452" y="1435"/>
                <a:ext cx="8" cy="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88"/>
              <p:cNvSpPr>
                <a:spLocks noChangeShapeType="1"/>
              </p:cNvSpPr>
              <p:nvPr/>
            </p:nvSpPr>
            <p:spPr bwMode="auto">
              <a:xfrm flipV="1">
                <a:off x="5468" y="1419"/>
                <a:ext cx="8" cy="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89"/>
              <p:cNvSpPr>
                <a:spLocks noChangeShapeType="1"/>
              </p:cNvSpPr>
              <p:nvPr/>
            </p:nvSpPr>
            <p:spPr bwMode="auto">
              <a:xfrm flipV="1">
                <a:off x="5483" y="1403"/>
                <a:ext cx="8" cy="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90"/>
              <p:cNvSpPr>
                <a:spLocks noChangeShapeType="1"/>
              </p:cNvSpPr>
              <p:nvPr/>
            </p:nvSpPr>
            <p:spPr bwMode="auto">
              <a:xfrm flipV="1">
                <a:off x="5499" y="1382"/>
                <a:ext cx="14" cy="1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91"/>
              <p:cNvSpPr>
                <a:spLocks noChangeShapeType="1"/>
              </p:cNvSpPr>
              <p:nvPr/>
            </p:nvSpPr>
            <p:spPr bwMode="auto">
              <a:xfrm>
                <a:off x="3728" y="1743"/>
                <a:ext cx="1" cy="7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92"/>
              <p:cNvSpPr>
                <a:spLocks noChangeShapeType="1"/>
              </p:cNvSpPr>
              <p:nvPr/>
            </p:nvSpPr>
            <p:spPr bwMode="auto">
              <a:xfrm>
                <a:off x="2755" y="1707"/>
                <a:ext cx="1" cy="7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93"/>
              <p:cNvSpPr>
                <a:spLocks noChangeShapeType="1"/>
              </p:cNvSpPr>
              <p:nvPr/>
            </p:nvSpPr>
            <p:spPr bwMode="auto">
              <a:xfrm>
                <a:off x="1789" y="1756"/>
                <a:ext cx="1" cy="7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 name="Group 194"/>
            <p:cNvGrpSpPr>
              <a:grpSpLocks/>
            </p:cNvGrpSpPr>
            <p:nvPr/>
          </p:nvGrpSpPr>
          <p:grpSpPr bwMode="auto">
            <a:xfrm>
              <a:off x="1754" y="2184"/>
              <a:ext cx="2433" cy="840"/>
              <a:chOff x="1754" y="2184"/>
              <a:chExt cx="2433" cy="840"/>
            </a:xfrm>
          </p:grpSpPr>
          <p:grpSp>
            <p:nvGrpSpPr>
              <p:cNvPr id="22" name="Group 195"/>
              <p:cNvGrpSpPr>
                <a:grpSpLocks/>
              </p:cNvGrpSpPr>
              <p:nvPr/>
            </p:nvGrpSpPr>
            <p:grpSpPr bwMode="auto">
              <a:xfrm>
                <a:off x="1754" y="2208"/>
                <a:ext cx="494" cy="816"/>
                <a:chOff x="1754" y="2208"/>
                <a:chExt cx="494" cy="816"/>
              </a:xfrm>
            </p:grpSpPr>
            <p:grpSp>
              <p:nvGrpSpPr>
                <p:cNvPr id="28" name="Group 196"/>
                <p:cNvGrpSpPr>
                  <a:grpSpLocks/>
                </p:cNvGrpSpPr>
                <p:nvPr/>
              </p:nvGrpSpPr>
              <p:grpSpPr bwMode="auto">
                <a:xfrm>
                  <a:off x="1754" y="2592"/>
                  <a:ext cx="494" cy="432"/>
                  <a:chOff x="3578" y="2688"/>
                  <a:chExt cx="494" cy="432"/>
                </a:xfrm>
              </p:grpSpPr>
              <p:sp>
                <p:nvSpPr>
                  <p:cNvPr id="30" name="AutoShape 197"/>
                  <p:cNvSpPr>
                    <a:spLocks noChangeArrowheads="1"/>
                  </p:cNvSpPr>
                  <p:nvPr/>
                </p:nvSpPr>
                <p:spPr bwMode="auto">
                  <a:xfrm>
                    <a:off x="3600" y="2688"/>
                    <a:ext cx="432" cy="432"/>
                  </a:xfrm>
                  <a:prstGeom prst="star16">
                    <a:avLst>
                      <a:gd name="adj" fmla="val 37500"/>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Text Box 198"/>
                  <p:cNvSpPr txBox="1">
                    <a:spLocks noChangeArrowheads="1"/>
                  </p:cNvSpPr>
                  <p:nvPr/>
                </p:nvSpPr>
                <p:spPr bwMode="auto">
                  <a:xfrm>
                    <a:off x="3578" y="2765"/>
                    <a:ext cx="494" cy="269"/>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eaLnBrk="0" hangingPunct="0">
                      <a:spcBef>
                        <a:spcPct val="0"/>
                      </a:spcBef>
                    </a:pPr>
                    <a:endParaRPr lang="en-US" sz="400" b="1" dirty="0">
                      <a:solidFill>
                        <a:srgbClr val="000000"/>
                      </a:solidFill>
                      <a:latin typeface="Arial" pitchFamily="34" charset="0"/>
                    </a:endParaRPr>
                  </a:p>
                  <a:p>
                    <a:pPr eaLnBrk="0" hangingPunct="0">
                      <a:spcBef>
                        <a:spcPct val="0"/>
                      </a:spcBef>
                    </a:pPr>
                    <a:r>
                      <a:rPr lang="en-US" sz="1400" b="1" dirty="0">
                        <a:solidFill>
                          <a:srgbClr val="000000"/>
                        </a:solidFill>
                      </a:rPr>
                      <a:t>RGD</a:t>
                    </a:r>
                  </a:p>
                </p:txBody>
              </p:sp>
            </p:grpSp>
            <p:sp>
              <p:nvSpPr>
                <p:cNvPr id="29" name="Freeform 199"/>
                <p:cNvSpPr>
                  <a:spLocks/>
                </p:cNvSpPr>
                <p:nvPr/>
              </p:nvSpPr>
              <p:spPr bwMode="auto">
                <a:xfrm>
                  <a:off x="1968" y="2208"/>
                  <a:ext cx="48" cy="384"/>
                </a:xfrm>
                <a:custGeom>
                  <a:avLst/>
                  <a:gdLst>
                    <a:gd name="T0" fmla="*/ 9 w 73"/>
                    <a:gd name="T1" fmla="*/ 12 h 710"/>
                    <a:gd name="T2" fmla="*/ 1 w 73"/>
                    <a:gd name="T3" fmla="*/ 24 h 710"/>
                    <a:gd name="T4" fmla="*/ 21 w 73"/>
                    <a:gd name="T5" fmla="*/ 37 h 710"/>
                    <a:gd name="T6" fmla="*/ 59 w 73"/>
                    <a:gd name="T7" fmla="*/ 54 h 710"/>
                    <a:gd name="T8" fmla="*/ 73 w 73"/>
                    <a:gd name="T9" fmla="*/ 67 h 710"/>
                    <a:gd name="T10" fmla="*/ 59 w 73"/>
                    <a:gd name="T11" fmla="*/ 79 h 710"/>
                    <a:gd name="T12" fmla="*/ 21 w 73"/>
                    <a:gd name="T13" fmla="*/ 95 h 710"/>
                    <a:gd name="T14" fmla="*/ 1 w 73"/>
                    <a:gd name="T15" fmla="*/ 109 h 710"/>
                    <a:gd name="T16" fmla="*/ 9 w 73"/>
                    <a:gd name="T17" fmla="*/ 120 h 710"/>
                    <a:gd name="T18" fmla="*/ 45 w 73"/>
                    <a:gd name="T19" fmla="*/ 137 h 710"/>
                    <a:gd name="T20" fmla="*/ 70 w 73"/>
                    <a:gd name="T21" fmla="*/ 150 h 710"/>
                    <a:gd name="T22" fmla="*/ 68 w 73"/>
                    <a:gd name="T23" fmla="*/ 162 h 710"/>
                    <a:gd name="T24" fmla="*/ 36 w 73"/>
                    <a:gd name="T25" fmla="*/ 177 h 710"/>
                    <a:gd name="T26" fmla="*/ 5 w 73"/>
                    <a:gd name="T27" fmla="*/ 192 h 710"/>
                    <a:gd name="T28" fmla="*/ 2 w 73"/>
                    <a:gd name="T29" fmla="*/ 204 h 710"/>
                    <a:gd name="T30" fmla="*/ 28 w 73"/>
                    <a:gd name="T31" fmla="*/ 218 h 710"/>
                    <a:gd name="T32" fmla="*/ 63 w 73"/>
                    <a:gd name="T33" fmla="*/ 234 h 710"/>
                    <a:gd name="T34" fmla="*/ 72 w 73"/>
                    <a:gd name="T35" fmla="*/ 246 h 710"/>
                    <a:gd name="T36" fmla="*/ 52 w 73"/>
                    <a:gd name="T37" fmla="*/ 259 h 710"/>
                    <a:gd name="T38" fmla="*/ 14 w 73"/>
                    <a:gd name="T39" fmla="*/ 276 h 710"/>
                    <a:gd name="T40" fmla="*/ 0 w 73"/>
                    <a:gd name="T41" fmla="*/ 288 h 710"/>
                    <a:gd name="T42" fmla="*/ 14 w 73"/>
                    <a:gd name="T43" fmla="*/ 300 h 710"/>
                    <a:gd name="T44" fmla="*/ 52 w 73"/>
                    <a:gd name="T45" fmla="*/ 317 h 710"/>
                    <a:gd name="T46" fmla="*/ 72 w 73"/>
                    <a:gd name="T47" fmla="*/ 330 h 710"/>
                    <a:gd name="T48" fmla="*/ 63 w 73"/>
                    <a:gd name="T49" fmla="*/ 342 h 710"/>
                    <a:gd name="T50" fmla="*/ 28 w 73"/>
                    <a:gd name="T51" fmla="*/ 358 h 710"/>
                    <a:gd name="T52" fmla="*/ 2 w 73"/>
                    <a:gd name="T53" fmla="*/ 372 h 710"/>
                    <a:gd name="T54" fmla="*/ 5 w 73"/>
                    <a:gd name="T55" fmla="*/ 384 h 710"/>
                    <a:gd name="T56" fmla="*/ 36 w 73"/>
                    <a:gd name="T57" fmla="*/ 399 h 710"/>
                    <a:gd name="T58" fmla="*/ 68 w 73"/>
                    <a:gd name="T59" fmla="*/ 414 h 710"/>
                    <a:gd name="T60" fmla="*/ 70 w 73"/>
                    <a:gd name="T61" fmla="*/ 426 h 710"/>
                    <a:gd name="T62" fmla="*/ 45 w 73"/>
                    <a:gd name="T63" fmla="*/ 440 h 710"/>
                    <a:gd name="T64" fmla="*/ 9 w 73"/>
                    <a:gd name="T65" fmla="*/ 456 h 710"/>
                    <a:gd name="T66" fmla="*/ 1 w 73"/>
                    <a:gd name="T67" fmla="*/ 468 h 710"/>
                    <a:gd name="T68" fmla="*/ 21 w 73"/>
                    <a:gd name="T69" fmla="*/ 481 h 710"/>
                    <a:gd name="T70" fmla="*/ 59 w 73"/>
                    <a:gd name="T71" fmla="*/ 497 h 710"/>
                    <a:gd name="T72" fmla="*/ 73 w 73"/>
                    <a:gd name="T73" fmla="*/ 510 h 710"/>
                    <a:gd name="T74" fmla="*/ 59 w 73"/>
                    <a:gd name="T75" fmla="*/ 522 h 710"/>
                    <a:gd name="T76" fmla="*/ 21 w 73"/>
                    <a:gd name="T77" fmla="*/ 539 h 710"/>
                    <a:gd name="T78" fmla="*/ 1 w 73"/>
                    <a:gd name="T79" fmla="*/ 552 h 710"/>
                    <a:gd name="T80" fmla="*/ 9 w 73"/>
                    <a:gd name="T81" fmla="*/ 564 h 710"/>
                    <a:gd name="T82" fmla="*/ 45 w 73"/>
                    <a:gd name="T83" fmla="*/ 580 h 710"/>
                    <a:gd name="T84" fmla="*/ 70 w 73"/>
                    <a:gd name="T85" fmla="*/ 594 h 710"/>
                    <a:gd name="T86" fmla="*/ 68 w 73"/>
                    <a:gd name="T87" fmla="*/ 606 h 710"/>
                    <a:gd name="T88" fmla="*/ 36 w 73"/>
                    <a:gd name="T89" fmla="*/ 621 h 710"/>
                    <a:gd name="T90" fmla="*/ 5 w 73"/>
                    <a:gd name="T91" fmla="*/ 636 h 710"/>
                    <a:gd name="T92" fmla="*/ 2 w 73"/>
                    <a:gd name="T93" fmla="*/ 648 h 710"/>
                    <a:gd name="T94" fmla="*/ 28 w 73"/>
                    <a:gd name="T95" fmla="*/ 662 h 710"/>
                    <a:gd name="T96" fmla="*/ 63 w 73"/>
                    <a:gd name="T97" fmla="*/ 678 h 710"/>
                    <a:gd name="T98" fmla="*/ 72 w 73"/>
                    <a:gd name="T99" fmla="*/ 690 h 710"/>
                    <a:gd name="T100" fmla="*/ 52 w 73"/>
                    <a:gd name="T101" fmla="*/ 703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3" h="710">
                      <a:moveTo>
                        <a:pt x="36" y="0"/>
                      </a:moveTo>
                      <a:lnTo>
                        <a:pt x="28" y="4"/>
                      </a:lnTo>
                      <a:lnTo>
                        <a:pt x="21" y="7"/>
                      </a:lnTo>
                      <a:lnTo>
                        <a:pt x="14" y="10"/>
                      </a:lnTo>
                      <a:lnTo>
                        <a:pt x="9" y="12"/>
                      </a:lnTo>
                      <a:lnTo>
                        <a:pt x="5" y="15"/>
                      </a:lnTo>
                      <a:lnTo>
                        <a:pt x="2" y="17"/>
                      </a:lnTo>
                      <a:lnTo>
                        <a:pt x="1" y="20"/>
                      </a:lnTo>
                      <a:lnTo>
                        <a:pt x="0" y="22"/>
                      </a:lnTo>
                      <a:lnTo>
                        <a:pt x="1" y="24"/>
                      </a:lnTo>
                      <a:lnTo>
                        <a:pt x="2" y="27"/>
                      </a:lnTo>
                      <a:lnTo>
                        <a:pt x="5" y="29"/>
                      </a:lnTo>
                      <a:lnTo>
                        <a:pt x="9" y="32"/>
                      </a:lnTo>
                      <a:lnTo>
                        <a:pt x="14" y="34"/>
                      </a:lnTo>
                      <a:lnTo>
                        <a:pt x="21" y="37"/>
                      </a:lnTo>
                      <a:lnTo>
                        <a:pt x="28" y="41"/>
                      </a:lnTo>
                      <a:lnTo>
                        <a:pt x="36" y="44"/>
                      </a:lnTo>
                      <a:lnTo>
                        <a:pt x="45" y="48"/>
                      </a:lnTo>
                      <a:lnTo>
                        <a:pt x="52" y="51"/>
                      </a:lnTo>
                      <a:lnTo>
                        <a:pt x="59" y="54"/>
                      </a:lnTo>
                      <a:lnTo>
                        <a:pt x="63" y="57"/>
                      </a:lnTo>
                      <a:lnTo>
                        <a:pt x="68" y="59"/>
                      </a:lnTo>
                      <a:lnTo>
                        <a:pt x="70" y="62"/>
                      </a:lnTo>
                      <a:lnTo>
                        <a:pt x="72" y="64"/>
                      </a:lnTo>
                      <a:lnTo>
                        <a:pt x="73" y="67"/>
                      </a:lnTo>
                      <a:lnTo>
                        <a:pt x="72" y="68"/>
                      </a:lnTo>
                      <a:lnTo>
                        <a:pt x="70" y="71"/>
                      </a:lnTo>
                      <a:lnTo>
                        <a:pt x="68" y="73"/>
                      </a:lnTo>
                      <a:lnTo>
                        <a:pt x="63" y="76"/>
                      </a:lnTo>
                      <a:lnTo>
                        <a:pt x="59" y="79"/>
                      </a:lnTo>
                      <a:lnTo>
                        <a:pt x="52" y="82"/>
                      </a:lnTo>
                      <a:lnTo>
                        <a:pt x="45" y="85"/>
                      </a:lnTo>
                      <a:lnTo>
                        <a:pt x="36" y="89"/>
                      </a:lnTo>
                      <a:lnTo>
                        <a:pt x="28" y="92"/>
                      </a:lnTo>
                      <a:lnTo>
                        <a:pt x="21" y="95"/>
                      </a:lnTo>
                      <a:lnTo>
                        <a:pt x="14" y="98"/>
                      </a:lnTo>
                      <a:lnTo>
                        <a:pt x="9" y="101"/>
                      </a:lnTo>
                      <a:lnTo>
                        <a:pt x="5" y="104"/>
                      </a:lnTo>
                      <a:lnTo>
                        <a:pt x="2" y="106"/>
                      </a:lnTo>
                      <a:lnTo>
                        <a:pt x="1" y="109"/>
                      </a:lnTo>
                      <a:lnTo>
                        <a:pt x="0" y="110"/>
                      </a:lnTo>
                      <a:lnTo>
                        <a:pt x="1" y="113"/>
                      </a:lnTo>
                      <a:lnTo>
                        <a:pt x="2" y="115"/>
                      </a:lnTo>
                      <a:lnTo>
                        <a:pt x="5" y="118"/>
                      </a:lnTo>
                      <a:lnTo>
                        <a:pt x="9" y="120"/>
                      </a:lnTo>
                      <a:lnTo>
                        <a:pt x="14" y="123"/>
                      </a:lnTo>
                      <a:lnTo>
                        <a:pt x="21" y="126"/>
                      </a:lnTo>
                      <a:lnTo>
                        <a:pt x="28" y="129"/>
                      </a:lnTo>
                      <a:lnTo>
                        <a:pt x="36" y="133"/>
                      </a:lnTo>
                      <a:lnTo>
                        <a:pt x="45" y="137"/>
                      </a:lnTo>
                      <a:lnTo>
                        <a:pt x="52" y="140"/>
                      </a:lnTo>
                      <a:lnTo>
                        <a:pt x="59" y="143"/>
                      </a:lnTo>
                      <a:lnTo>
                        <a:pt x="63" y="145"/>
                      </a:lnTo>
                      <a:lnTo>
                        <a:pt x="68" y="148"/>
                      </a:lnTo>
                      <a:lnTo>
                        <a:pt x="70" y="150"/>
                      </a:lnTo>
                      <a:lnTo>
                        <a:pt x="72" y="153"/>
                      </a:lnTo>
                      <a:lnTo>
                        <a:pt x="73" y="155"/>
                      </a:lnTo>
                      <a:lnTo>
                        <a:pt x="72" y="157"/>
                      </a:lnTo>
                      <a:lnTo>
                        <a:pt x="70" y="160"/>
                      </a:lnTo>
                      <a:lnTo>
                        <a:pt x="68" y="162"/>
                      </a:lnTo>
                      <a:lnTo>
                        <a:pt x="63" y="165"/>
                      </a:lnTo>
                      <a:lnTo>
                        <a:pt x="59" y="167"/>
                      </a:lnTo>
                      <a:lnTo>
                        <a:pt x="52" y="170"/>
                      </a:lnTo>
                      <a:lnTo>
                        <a:pt x="45" y="174"/>
                      </a:lnTo>
                      <a:lnTo>
                        <a:pt x="36" y="177"/>
                      </a:lnTo>
                      <a:lnTo>
                        <a:pt x="28" y="181"/>
                      </a:lnTo>
                      <a:lnTo>
                        <a:pt x="21" y="184"/>
                      </a:lnTo>
                      <a:lnTo>
                        <a:pt x="14" y="187"/>
                      </a:lnTo>
                      <a:lnTo>
                        <a:pt x="9" y="190"/>
                      </a:lnTo>
                      <a:lnTo>
                        <a:pt x="5" y="192"/>
                      </a:lnTo>
                      <a:lnTo>
                        <a:pt x="2" y="195"/>
                      </a:lnTo>
                      <a:lnTo>
                        <a:pt x="1" y="197"/>
                      </a:lnTo>
                      <a:lnTo>
                        <a:pt x="0" y="200"/>
                      </a:lnTo>
                      <a:lnTo>
                        <a:pt x="1" y="202"/>
                      </a:lnTo>
                      <a:lnTo>
                        <a:pt x="2" y="204"/>
                      </a:lnTo>
                      <a:lnTo>
                        <a:pt x="5" y="206"/>
                      </a:lnTo>
                      <a:lnTo>
                        <a:pt x="9" y="209"/>
                      </a:lnTo>
                      <a:lnTo>
                        <a:pt x="14" y="212"/>
                      </a:lnTo>
                      <a:lnTo>
                        <a:pt x="21" y="215"/>
                      </a:lnTo>
                      <a:lnTo>
                        <a:pt x="28" y="218"/>
                      </a:lnTo>
                      <a:lnTo>
                        <a:pt x="36" y="222"/>
                      </a:lnTo>
                      <a:lnTo>
                        <a:pt x="45" y="225"/>
                      </a:lnTo>
                      <a:lnTo>
                        <a:pt x="52" y="228"/>
                      </a:lnTo>
                      <a:lnTo>
                        <a:pt x="59" y="231"/>
                      </a:lnTo>
                      <a:lnTo>
                        <a:pt x="63" y="234"/>
                      </a:lnTo>
                      <a:lnTo>
                        <a:pt x="68" y="237"/>
                      </a:lnTo>
                      <a:lnTo>
                        <a:pt x="70" y="239"/>
                      </a:lnTo>
                      <a:lnTo>
                        <a:pt x="72" y="242"/>
                      </a:lnTo>
                      <a:lnTo>
                        <a:pt x="73" y="244"/>
                      </a:lnTo>
                      <a:lnTo>
                        <a:pt x="72" y="246"/>
                      </a:lnTo>
                      <a:lnTo>
                        <a:pt x="70" y="248"/>
                      </a:lnTo>
                      <a:lnTo>
                        <a:pt x="68" y="251"/>
                      </a:lnTo>
                      <a:lnTo>
                        <a:pt x="63" y="253"/>
                      </a:lnTo>
                      <a:lnTo>
                        <a:pt x="59" y="256"/>
                      </a:lnTo>
                      <a:lnTo>
                        <a:pt x="52" y="259"/>
                      </a:lnTo>
                      <a:lnTo>
                        <a:pt x="45" y="262"/>
                      </a:lnTo>
                      <a:lnTo>
                        <a:pt x="36" y="266"/>
                      </a:lnTo>
                      <a:lnTo>
                        <a:pt x="28" y="270"/>
                      </a:lnTo>
                      <a:lnTo>
                        <a:pt x="21" y="273"/>
                      </a:lnTo>
                      <a:lnTo>
                        <a:pt x="14" y="276"/>
                      </a:lnTo>
                      <a:lnTo>
                        <a:pt x="9" y="278"/>
                      </a:lnTo>
                      <a:lnTo>
                        <a:pt x="5" y="281"/>
                      </a:lnTo>
                      <a:lnTo>
                        <a:pt x="2" y="284"/>
                      </a:lnTo>
                      <a:lnTo>
                        <a:pt x="1" y="286"/>
                      </a:lnTo>
                      <a:lnTo>
                        <a:pt x="0" y="288"/>
                      </a:lnTo>
                      <a:lnTo>
                        <a:pt x="1" y="291"/>
                      </a:lnTo>
                      <a:lnTo>
                        <a:pt x="2" y="293"/>
                      </a:lnTo>
                      <a:lnTo>
                        <a:pt x="5" y="295"/>
                      </a:lnTo>
                      <a:lnTo>
                        <a:pt x="9" y="298"/>
                      </a:lnTo>
                      <a:lnTo>
                        <a:pt x="14" y="300"/>
                      </a:lnTo>
                      <a:lnTo>
                        <a:pt x="21" y="303"/>
                      </a:lnTo>
                      <a:lnTo>
                        <a:pt x="28" y="307"/>
                      </a:lnTo>
                      <a:lnTo>
                        <a:pt x="36" y="310"/>
                      </a:lnTo>
                      <a:lnTo>
                        <a:pt x="45" y="314"/>
                      </a:lnTo>
                      <a:lnTo>
                        <a:pt x="52" y="317"/>
                      </a:lnTo>
                      <a:lnTo>
                        <a:pt x="59" y="320"/>
                      </a:lnTo>
                      <a:lnTo>
                        <a:pt x="63" y="323"/>
                      </a:lnTo>
                      <a:lnTo>
                        <a:pt x="68" y="325"/>
                      </a:lnTo>
                      <a:lnTo>
                        <a:pt x="70" y="328"/>
                      </a:lnTo>
                      <a:lnTo>
                        <a:pt x="72" y="330"/>
                      </a:lnTo>
                      <a:lnTo>
                        <a:pt x="73" y="333"/>
                      </a:lnTo>
                      <a:lnTo>
                        <a:pt x="72" y="335"/>
                      </a:lnTo>
                      <a:lnTo>
                        <a:pt x="70" y="337"/>
                      </a:lnTo>
                      <a:lnTo>
                        <a:pt x="68" y="339"/>
                      </a:lnTo>
                      <a:lnTo>
                        <a:pt x="63" y="342"/>
                      </a:lnTo>
                      <a:lnTo>
                        <a:pt x="59" y="345"/>
                      </a:lnTo>
                      <a:lnTo>
                        <a:pt x="52" y="348"/>
                      </a:lnTo>
                      <a:lnTo>
                        <a:pt x="45" y="351"/>
                      </a:lnTo>
                      <a:lnTo>
                        <a:pt x="36" y="355"/>
                      </a:lnTo>
                      <a:lnTo>
                        <a:pt x="28" y="358"/>
                      </a:lnTo>
                      <a:lnTo>
                        <a:pt x="21" y="361"/>
                      </a:lnTo>
                      <a:lnTo>
                        <a:pt x="14" y="364"/>
                      </a:lnTo>
                      <a:lnTo>
                        <a:pt x="9" y="367"/>
                      </a:lnTo>
                      <a:lnTo>
                        <a:pt x="5" y="370"/>
                      </a:lnTo>
                      <a:lnTo>
                        <a:pt x="2" y="372"/>
                      </a:lnTo>
                      <a:lnTo>
                        <a:pt x="1" y="375"/>
                      </a:lnTo>
                      <a:lnTo>
                        <a:pt x="0" y="377"/>
                      </a:lnTo>
                      <a:lnTo>
                        <a:pt x="1" y="379"/>
                      </a:lnTo>
                      <a:lnTo>
                        <a:pt x="2" y="381"/>
                      </a:lnTo>
                      <a:lnTo>
                        <a:pt x="5" y="384"/>
                      </a:lnTo>
                      <a:lnTo>
                        <a:pt x="9" y="386"/>
                      </a:lnTo>
                      <a:lnTo>
                        <a:pt x="14" y="389"/>
                      </a:lnTo>
                      <a:lnTo>
                        <a:pt x="21" y="392"/>
                      </a:lnTo>
                      <a:lnTo>
                        <a:pt x="28" y="396"/>
                      </a:lnTo>
                      <a:lnTo>
                        <a:pt x="36" y="399"/>
                      </a:lnTo>
                      <a:lnTo>
                        <a:pt x="45" y="403"/>
                      </a:lnTo>
                      <a:lnTo>
                        <a:pt x="52" y="406"/>
                      </a:lnTo>
                      <a:lnTo>
                        <a:pt x="59" y="409"/>
                      </a:lnTo>
                      <a:lnTo>
                        <a:pt x="63" y="411"/>
                      </a:lnTo>
                      <a:lnTo>
                        <a:pt x="68" y="414"/>
                      </a:lnTo>
                      <a:lnTo>
                        <a:pt x="70" y="417"/>
                      </a:lnTo>
                      <a:lnTo>
                        <a:pt x="72" y="419"/>
                      </a:lnTo>
                      <a:lnTo>
                        <a:pt x="73" y="421"/>
                      </a:lnTo>
                      <a:lnTo>
                        <a:pt x="72" y="424"/>
                      </a:lnTo>
                      <a:lnTo>
                        <a:pt x="70" y="426"/>
                      </a:lnTo>
                      <a:lnTo>
                        <a:pt x="68" y="428"/>
                      </a:lnTo>
                      <a:lnTo>
                        <a:pt x="63" y="431"/>
                      </a:lnTo>
                      <a:lnTo>
                        <a:pt x="59" y="434"/>
                      </a:lnTo>
                      <a:lnTo>
                        <a:pt x="52" y="436"/>
                      </a:lnTo>
                      <a:lnTo>
                        <a:pt x="45" y="440"/>
                      </a:lnTo>
                      <a:lnTo>
                        <a:pt x="36" y="444"/>
                      </a:lnTo>
                      <a:lnTo>
                        <a:pt x="28" y="447"/>
                      </a:lnTo>
                      <a:lnTo>
                        <a:pt x="21" y="450"/>
                      </a:lnTo>
                      <a:lnTo>
                        <a:pt x="14" y="454"/>
                      </a:lnTo>
                      <a:lnTo>
                        <a:pt x="9" y="456"/>
                      </a:lnTo>
                      <a:lnTo>
                        <a:pt x="5" y="458"/>
                      </a:lnTo>
                      <a:lnTo>
                        <a:pt x="2" y="461"/>
                      </a:lnTo>
                      <a:lnTo>
                        <a:pt x="1" y="463"/>
                      </a:lnTo>
                      <a:lnTo>
                        <a:pt x="0" y="466"/>
                      </a:lnTo>
                      <a:lnTo>
                        <a:pt x="1" y="468"/>
                      </a:lnTo>
                      <a:lnTo>
                        <a:pt x="2" y="470"/>
                      </a:lnTo>
                      <a:lnTo>
                        <a:pt x="5" y="472"/>
                      </a:lnTo>
                      <a:lnTo>
                        <a:pt x="9" y="475"/>
                      </a:lnTo>
                      <a:lnTo>
                        <a:pt x="14" y="478"/>
                      </a:lnTo>
                      <a:lnTo>
                        <a:pt x="21" y="481"/>
                      </a:lnTo>
                      <a:lnTo>
                        <a:pt x="28" y="484"/>
                      </a:lnTo>
                      <a:lnTo>
                        <a:pt x="36" y="488"/>
                      </a:lnTo>
                      <a:lnTo>
                        <a:pt x="45" y="491"/>
                      </a:lnTo>
                      <a:lnTo>
                        <a:pt x="52" y="494"/>
                      </a:lnTo>
                      <a:lnTo>
                        <a:pt x="59" y="497"/>
                      </a:lnTo>
                      <a:lnTo>
                        <a:pt x="63" y="501"/>
                      </a:lnTo>
                      <a:lnTo>
                        <a:pt x="68" y="503"/>
                      </a:lnTo>
                      <a:lnTo>
                        <a:pt x="70" y="505"/>
                      </a:lnTo>
                      <a:lnTo>
                        <a:pt x="72" y="508"/>
                      </a:lnTo>
                      <a:lnTo>
                        <a:pt x="73" y="510"/>
                      </a:lnTo>
                      <a:lnTo>
                        <a:pt x="72" y="512"/>
                      </a:lnTo>
                      <a:lnTo>
                        <a:pt x="70" y="515"/>
                      </a:lnTo>
                      <a:lnTo>
                        <a:pt x="68" y="517"/>
                      </a:lnTo>
                      <a:lnTo>
                        <a:pt x="63" y="519"/>
                      </a:lnTo>
                      <a:lnTo>
                        <a:pt x="59" y="522"/>
                      </a:lnTo>
                      <a:lnTo>
                        <a:pt x="52" y="526"/>
                      </a:lnTo>
                      <a:lnTo>
                        <a:pt x="45" y="529"/>
                      </a:lnTo>
                      <a:lnTo>
                        <a:pt x="36" y="532"/>
                      </a:lnTo>
                      <a:lnTo>
                        <a:pt x="28" y="536"/>
                      </a:lnTo>
                      <a:lnTo>
                        <a:pt x="21" y="539"/>
                      </a:lnTo>
                      <a:lnTo>
                        <a:pt x="14" y="542"/>
                      </a:lnTo>
                      <a:lnTo>
                        <a:pt x="9" y="544"/>
                      </a:lnTo>
                      <a:lnTo>
                        <a:pt x="5" y="548"/>
                      </a:lnTo>
                      <a:lnTo>
                        <a:pt x="2" y="550"/>
                      </a:lnTo>
                      <a:lnTo>
                        <a:pt x="1" y="552"/>
                      </a:lnTo>
                      <a:lnTo>
                        <a:pt x="0" y="554"/>
                      </a:lnTo>
                      <a:lnTo>
                        <a:pt x="1" y="557"/>
                      </a:lnTo>
                      <a:lnTo>
                        <a:pt x="2" y="559"/>
                      </a:lnTo>
                      <a:lnTo>
                        <a:pt x="5" y="562"/>
                      </a:lnTo>
                      <a:lnTo>
                        <a:pt x="9" y="564"/>
                      </a:lnTo>
                      <a:lnTo>
                        <a:pt x="14" y="567"/>
                      </a:lnTo>
                      <a:lnTo>
                        <a:pt x="21" y="569"/>
                      </a:lnTo>
                      <a:lnTo>
                        <a:pt x="28" y="573"/>
                      </a:lnTo>
                      <a:lnTo>
                        <a:pt x="36" y="577"/>
                      </a:lnTo>
                      <a:lnTo>
                        <a:pt x="45" y="580"/>
                      </a:lnTo>
                      <a:lnTo>
                        <a:pt x="52" y="584"/>
                      </a:lnTo>
                      <a:lnTo>
                        <a:pt x="59" y="587"/>
                      </a:lnTo>
                      <a:lnTo>
                        <a:pt x="63" y="589"/>
                      </a:lnTo>
                      <a:lnTo>
                        <a:pt x="68" y="591"/>
                      </a:lnTo>
                      <a:lnTo>
                        <a:pt x="70" y="594"/>
                      </a:lnTo>
                      <a:lnTo>
                        <a:pt x="72" y="596"/>
                      </a:lnTo>
                      <a:lnTo>
                        <a:pt x="73" y="599"/>
                      </a:lnTo>
                      <a:lnTo>
                        <a:pt x="72" y="601"/>
                      </a:lnTo>
                      <a:lnTo>
                        <a:pt x="70" y="604"/>
                      </a:lnTo>
                      <a:lnTo>
                        <a:pt x="68" y="606"/>
                      </a:lnTo>
                      <a:lnTo>
                        <a:pt x="63" y="609"/>
                      </a:lnTo>
                      <a:lnTo>
                        <a:pt x="59" y="611"/>
                      </a:lnTo>
                      <a:lnTo>
                        <a:pt x="52" y="614"/>
                      </a:lnTo>
                      <a:lnTo>
                        <a:pt x="45" y="617"/>
                      </a:lnTo>
                      <a:lnTo>
                        <a:pt x="36" y="621"/>
                      </a:lnTo>
                      <a:lnTo>
                        <a:pt x="28" y="624"/>
                      </a:lnTo>
                      <a:lnTo>
                        <a:pt x="21" y="627"/>
                      </a:lnTo>
                      <a:lnTo>
                        <a:pt x="14" y="631"/>
                      </a:lnTo>
                      <a:lnTo>
                        <a:pt x="9" y="634"/>
                      </a:lnTo>
                      <a:lnTo>
                        <a:pt x="5" y="636"/>
                      </a:lnTo>
                      <a:lnTo>
                        <a:pt x="2" y="638"/>
                      </a:lnTo>
                      <a:lnTo>
                        <a:pt x="1" y="641"/>
                      </a:lnTo>
                      <a:lnTo>
                        <a:pt x="0" y="643"/>
                      </a:lnTo>
                      <a:lnTo>
                        <a:pt x="1" y="645"/>
                      </a:lnTo>
                      <a:lnTo>
                        <a:pt x="2" y="648"/>
                      </a:lnTo>
                      <a:lnTo>
                        <a:pt x="5" y="650"/>
                      </a:lnTo>
                      <a:lnTo>
                        <a:pt x="9" y="652"/>
                      </a:lnTo>
                      <a:lnTo>
                        <a:pt x="14" y="656"/>
                      </a:lnTo>
                      <a:lnTo>
                        <a:pt x="21" y="659"/>
                      </a:lnTo>
                      <a:lnTo>
                        <a:pt x="28" y="662"/>
                      </a:lnTo>
                      <a:lnTo>
                        <a:pt x="36" y="665"/>
                      </a:lnTo>
                      <a:lnTo>
                        <a:pt x="45" y="669"/>
                      </a:lnTo>
                      <a:lnTo>
                        <a:pt x="52" y="672"/>
                      </a:lnTo>
                      <a:lnTo>
                        <a:pt x="59" y="675"/>
                      </a:lnTo>
                      <a:lnTo>
                        <a:pt x="63" y="678"/>
                      </a:lnTo>
                      <a:lnTo>
                        <a:pt x="68" y="681"/>
                      </a:lnTo>
                      <a:lnTo>
                        <a:pt x="70" y="683"/>
                      </a:lnTo>
                      <a:lnTo>
                        <a:pt x="72" y="685"/>
                      </a:lnTo>
                      <a:lnTo>
                        <a:pt x="73" y="687"/>
                      </a:lnTo>
                      <a:lnTo>
                        <a:pt x="72" y="690"/>
                      </a:lnTo>
                      <a:lnTo>
                        <a:pt x="70" y="692"/>
                      </a:lnTo>
                      <a:lnTo>
                        <a:pt x="68" y="695"/>
                      </a:lnTo>
                      <a:lnTo>
                        <a:pt x="63" y="697"/>
                      </a:lnTo>
                      <a:lnTo>
                        <a:pt x="59" y="700"/>
                      </a:lnTo>
                      <a:lnTo>
                        <a:pt x="52" y="703"/>
                      </a:lnTo>
                      <a:lnTo>
                        <a:pt x="45" y="706"/>
                      </a:lnTo>
                      <a:lnTo>
                        <a:pt x="36" y="710"/>
                      </a:lnTo>
                    </a:path>
                  </a:pathLst>
                </a:custGeom>
                <a:noFill/>
                <a:ln w="1270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200"/>
              <p:cNvGrpSpPr>
                <a:grpSpLocks/>
              </p:cNvGrpSpPr>
              <p:nvPr/>
            </p:nvGrpSpPr>
            <p:grpSpPr bwMode="auto">
              <a:xfrm>
                <a:off x="3710" y="2184"/>
                <a:ext cx="477" cy="816"/>
                <a:chOff x="1764" y="2208"/>
                <a:chExt cx="477" cy="816"/>
              </a:xfrm>
            </p:grpSpPr>
            <p:grpSp>
              <p:nvGrpSpPr>
                <p:cNvPr id="24" name="Group 201"/>
                <p:cNvGrpSpPr>
                  <a:grpSpLocks/>
                </p:cNvGrpSpPr>
                <p:nvPr/>
              </p:nvGrpSpPr>
              <p:grpSpPr bwMode="auto">
                <a:xfrm>
                  <a:off x="1764" y="2592"/>
                  <a:ext cx="477" cy="432"/>
                  <a:chOff x="3588" y="2688"/>
                  <a:chExt cx="477" cy="432"/>
                </a:xfrm>
              </p:grpSpPr>
              <p:sp>
                <p:nvSpPr>
                  <p:cNvPr id="26" name="AutoShape 202"/>
                  <p:cNvSpPr>
                    <a:spLocks noChangeArrowheads="1"/>
                  </p:cNvSpPr>
                  <p:nvPr/>
                </p:nvSpPr>
                <p:spPr bwMode="auto">
                  <a:xfrm>
                    <a:off x="3600" y="2688"/>
                    <a:ext cx="432" cy="432"/>
                  </a:xfrm>
                  <a:prstGeom prst="star16">
                    <a:avLst>
                      <a:gd name="adj" fmla="val 37500"/>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Text Box 203"/>
                  <p:cNvSpPr txBox="1">
                    <a:spLocks noChangeArrowheads="1"/>
                  </p:cNvSpPr>
                  <p:nvPr/>
                </p:nvSpPr>
                <p:spPr bwMode="auto">
                  <a:xfrm>
                    <a:off x="3588" y="2767"/>
                    <a:ext cx="477" cy="269"/>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eaLnBrk="0" hangingPunct="0">
                      <a:spcBef>
                        <a:spcPct val="0"/>
                      </a:spcBef>
                    </a:pPr>
                    <a:endParaRPr lang="en-US" sz="400" b="1">
                      <a:solidFill>
                        <a:srgbClr val="000000"/>
                      </a:solidFill>
                      <a:latin typeface="Times" charset="0"/>
                    </a:endParaRPr>
                  </a:p>
                  <a:p>
                    <a:pPr eaLnBrk="0" hangingPunct="0">
                      <a:spcBef>
                        <a:spcPct val="0"/>
                      </a:spcBef>
                    </a:pPr>
                    <a:r>
                      <a:rPr lang="en-US" sz="1400" b="1">
                        <a:solidFill>
                          <a:srgbClr val="000000"/>
                        </a:solidFill>
                        <a:latin typeface="Times" charset="0"/>
                      </a:rPr>
                      <a:t>NGF</a:t>
                    </a:r>
                  </a:p>
                </p:txBody>
              </p:sp>
            </p:grpSp>
            <p:sp>
              <p:nvSpPr>
                <p:cNvPr id="25" name="Freeform 204"/>
                <p:cNvSpPr>
                  <a:spLocks/>
                </p:cNvSpPr>
                <p:nvPr/>
              </p:nvSpPr>
              <p:spPr bwMode="auto">
                <a:xfrm>
                  <a:off x="1968" y="2208"/>
                  <a:ext cx="48" cy="384"/>
                </a:xfrm>
                <a:custGeom>
                  <a:avLst/>
                  <a:gdLst>
                    <a:gd name="T0" fmla="*/ 9 w 73"/>
                    <a:gd name="T1" fmla="*/ 12 h 710"/>
                    <a:gd name="T2" fmla="*/ 1 w 73"/>
                    <a:gd name="T3" fmla="*/ 24 h 710"/>
                    <a:gd name="T4" fmla="*/ 21 w 73"/>
                    <a:gd name="T5" fmla="*/ 37 h 710"/>
                    <a:gd name="T6" fmla="*/ 59 w 73"/>
                    <a:gd name="T7" fmla="*/ 54 h 710"/>
                    <a:gd name="T8" fmla="*/ 73 w 73"/>
                    <a:gd name="T9" fmla="*/ 67 h 710"/>
                    <a:gd name="T10" fmla="*/ 59 w 73"/>
                    <a:gd name="T11" fmla="*/ 79 h 710"/>
                    <a:gd name="T12" fmla="*/ 21 w 73"/>
                    <a:gd name="T13" fmla="*/ 95 h 710"/>
                    <a:gd name="T14" fmla="*/ 1 w 73"/>
                    <a:gd name="T15" fmla="*/ 109 h 710"/>
                    <a:gd name="T16" fmla="*/ 9 w 73"/>
                    <a:gd name="T17" fmla="*/ 120 h 710"/>
                    <a:gd name="T18" fmla="*/ 45 w 73"/>
                    <a:gd name="T19" fmla="*/ 137 h 710"/>
                    <a:gd name="T20" fmla="*/ 70 w 73"/>
                    <a:gd name="T21" fmla="*/ 150 h 710"/>
                    <a:gd name="T22" fmla="*/ 68 w 73"/>
                    <a:gd name="T23" fmla="*/ 162 h 710"/>
                    <a:gd name="T24" fmla="*/ 36 w 73"/>
                    <a:gd name="T25" fmla="*/ 177 h 710"/>
                    <a:gd name="T26" fmla="*/ 5 w 73"/>
                    <a:gd name="T27" fmla="*/ 192 h 710"/>
                    <a:gd name="T28" fmla="*/ 2 w 73"/>
                    <a:gd name="T29" fmla="*/ 204 h 710"/>
                    <a:gd name="T30" fmla="*/ 28 w 73"/>
                    <a:gd name="T31" fmla="*/ 218 h 710"/>
                    <a:gd name="T32" fmla="*/ 63 w 73"/>
                    <a:gd name="T33" fmla="*/ 234 h 710"/>
                    <a:gd name="T34" fmla="*/ 72 w 73"/>
                    <a:gd name="T35" fmla="*/ 246 h 710"/>
                    <a:gd name="T36" fmla="*/ 52 w 73"/>
                    <a:gd name="T37" fmla="*/ 259 h 710"/>
                    <a:gd name="T38" fmla="*/ 14 w 73"/>
                    <a:gd name="T39" fmla="*/ 276 h 710"/>
                    <a:gd name="T40" fmla="*/ 0 w 73"/>
                    <a:gd name="T41" fmla="*/ 288 h 710"/>
                    <a:gd name="T42" fmla="*/ 14 w 73"/>
                    <a:gd name="T43" fmla="*/ 300 h 710"/>
                    <a:gd name="T44" fmla="*/ 52 w 73"/>
                    <a:gd name="T45" fmla="*/ 317 h 710"/>
                    <a:gd name="T46" fmla="*/ 72 w 73"/>
                    <a:gd name="T47" fmla="*/ 330 h 710"/>
                    <a:gd name="T48" fmla="*/ 63 w 73"/>
                    <a:gd name="T49" fmla="*/ 342 h 710"/>
                    <a:gd name="T50" fmla="*/ 28 w 73"/>
                    <a:gd name="T51" fmla="*/ 358 h 710"/>
                    <a:gd name="T52" fmla="*/ 2 w 73"/>
                    <a:gd name="T53" fmla="*/ 372 h 710"/>
                    <a:gd name="T54" fmla="*/ 5 w 73"/>
                    <a:gd name="T55" fmla="*/ 384 h 710"/>
                    <a:gd name="T56" fmla="*/ 36 w 73"/>
                    <a:gd name="T57" fmla="*/ 399 h 710"/>
                    <a:gd name="T58" fmla="*/ 68 w 73"/>
                    <a:gd name="T59" fmla="*/ 414 h 710"/>
                    <a:gd name="T60" fmla="*/ 70 w 73"/>
                    <a:gd name="T61" fmla="*/ 426 h 710"/>
                    <a:gd name="T62" fmla="*/ 45 w 73"/>
                    <a:gd name="T63" fmla="*/ 440 h 710"/>
                    <a:gd name="T64" fmla="*/ 9 w 73"/>
                    <a:gd name="T65" fmla="*/ 456 h 710"/>
                    <a:gd name="T66" fmla="*/ 1 w 73"/>
                    <a:gd name="T67" fmla="*/ 468 h 710"/>
                    <a:gd name="T68" fmla="*/ 21 w 73"/>
                    <a:gd name="T69" fmla="*/ 481 h 710"/>
                    <a:gd name="T70" fmla="*/ 59 w 73"/>
                    <a:gd name="T71" fmla="*/ 497 h 710"/>
                    <a:gd name="T72" fmla="*/ 73 w 73"/>
                    <a:gd name="T73" fmla="*/ 510 h 710"/>
                    <a:gd name="T74" fmla="*/ 59 w 73"/>
                    <a:gd name="T75" fmla="*/ 522 h 710"/>
                    <a:gd name="T76" fmla="*/ 21 w 73"/>
                    <a:gd name="T77" fmla="*/ 539 h 710"/>
                    <a:gd name="T78" fmla="*/ 1 w 73"/>
                    <a:gd name="T79" fmla="*/ 552 h 710"/>
                    <a:gd name="T80" fmla="*/ 9 w 73"/>
                    <a:gd name="T81" fmla="*/ 564 h 710"/>
                    <a:gd name="T82" fmla="*/ 45 w 73"/>
                    <a:gd name="T83" fmla="*/ 580 h 710"/>
                    <a:gd name="T84" fmla="*/ 70 w 73"/>
                    <a:gd name="T85" fmla="*/ 594 h 710"/>
                    <a:gd name="T86" fmla="*/ 68 w 73"/>
                    <a:gd name="T87" fmla="*/ 606 h 710"/>
                    <a:gd name="T88" fmla="*/ 36 w 73"/>
                    <a:gd name="T89" fmla="*/ 621 h 710"/>
                    <a:gd name="T90" fmla="*/ 5 w 73"/>
                    <a:gd name="T91" fmla="*/ 636 h 710"/>
                    <a:gd name="T92" fmla="*/ 2 w 73"/>
                    <a:gd name="T93" fmla="*/ 648 h 710"/>
                    <a:gd name="T94" fmla="*/ 28 w 73"/>
                    <a:gd name="T95" fmla="*/ 662 h 710"/>
                    <a:gd name="T96" fmla="*/ 63 w 73"/>
                    <a:gd name="T97" fmla="*/ 678 h 710"/>
                    <a:gd name="T98" fmla="*/ 72 w 73"/>
                    <a:gd name="T99" fmla="*/ 690 h 710"/>
                    <a:gd name="T100" fmla="*/ 52 w 73"/>
                    <a:gd name="T101" fmla="*/ 703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3" h="710">
                      <a:moveTo>
                        <a:pt x="36" y="0"/>
                      </a:moveTo>
                      <a:lnTo>
                        <a:pt x="28" y="4"/>
                      </a:lnTo>
                      <a:lnTo>
                        <a:pt x="21" y="7"/>
                      </a:lnTo>
                      <a:lnTo>
                        <a:pt x="14" y="10"/>
                      </a:lnTo>
                      <a:lnTo>
                        <a:pt x="9" y="12"/>
                      </a:lnTo>
                      <a:lnTo>
                        <a:pt x="5" y="15"/>
                      </a:lnTo>
                      <a:lnTo>
                        <a:pt x="2" y="17"/>
                      </a:lnTo>
                      <a:lnTo>
                        <a:pt x="1" y="20"/>
                      </a:lnTo>
                      <a:lnTo>
                        <a:pt x="0" y="22"/>
                      </a:lnTo>
                      <a:lnTo>
                        <a:pt x="1" y="24"/>
                      </a:lnTo>
                      <a:lnTo>
                        <a:pt x="2" y="27"/>
                      </a:lnTo>
                      <a:lnTo>
                        <a:pt x="5" y="29"/>
                      </a:lnTo>
                      <a:lnTo>
                        <a:pt x="9" y="32"/>
                      </a:lnTo>
                      <a:lnTo>
                        <a:pt x="14" y="34"/>
                      </a:lnTo>
                      <a:lnTo>
                        <a:pt x="21" y="37"/>
                      </a:lnTo>
                      <a:lnTo>
                        <a:pt x="28" y="41"/>
                      </a:lnTo>
                      <a:lnTo>
                        <a:pt x="36" y="44"/>
                      </a:lnTo>
                      <a:lnTo>
                        <a:pt x="45" y="48"/>
                      </a:lnTo>
                      <a:lnTo>
                        <a:pt x="52" y="51"/>
                      </a:lnTo>
                      <a:lnTo>
                        <a:pt x="59" y="54"/>
                      </a:lnTo>
                      <a:lnTo>
                        <a:pt x="63" y="57"/>
                      </a:lnTo>
                      <a:lnTo>
                        <a:pt x="68" y="59"/>
                      </a:lnTo>
                      <a:lnTo>
                        <a:pt x="70" y="62"/>
                      </a:lnTo>
                      <a:lnTo>
                        <a:pt x="72" y="64"/>
                      </a:lnTo>
                      <a:lnTo>
                        <a:pt x="73" y="67"/>
                      </a:lnTo>
                      <a:lnTo>
                        <a:pt x="72" y="68"/>
                      </a:lnTo>
                      <a:lnTo>
                        <a:pt x="70" y="71"/>
                      </a:lnTo>
                      <a:lnTo>
                        <a:pt x="68" y="73"/>
                      </a:lnTo>
                      <a:lnTo>
                        <a:pt x="63" y="76"/>
                      </a:lnTo>
                      <a:lnTo>
                        <a:pt x="59" y="79"/>
                      </a:lnTo>
                      <a:lnTo>
                        <a:pt x="52" y="82"/>
                      </a:lnTo>
                      <a:lnTo>
                        <a:pt x="45" y="85"/>
                      </a:lnTo>
                      <a:lnTo>
                        <a:pt x="36" y="89"/>
                      </a:lnTo>
                      <a:lnTo>
                        <a:pt x="28" y="92"/>
                      </a:lnTo>
                      <a:lnTo>
                        <a:pt x="21" y="95"/>
                      </a:lnTo>
                      <a:lnTo>
                        <a:pt x="14" y="98"/>
                      </a:lnTo>
                      <a:lnTo>
                        <a:pt x="9" y="101"/>
                      </a:lnTo>
                      <a:lnTo>
                        <a:pt x="5" y="104"/>
                      </a:lnTo>
                      <a:lnTo>
                        <a:pt x="2" y="106"/>
                      </a:lnTo>
                      <a:lnTo>
                        <a:pt x="1" y="109"/>
                      </a:lnTo>
                      <a:lnTo>
                        <a:pt x="0" y="110"/>
                      </a:lnTo>
                      <a:lnTo>
                        <a:pt x="1" y="113"/>
                      </a:lnTo>
                      <a:lnTo>
                        <a:pt x="2" y="115"/>
                      </a:lnTo>
                      <a:lnTo>
                        <a:pt x="5" y="118"/>
                      </a:lnTo>
                      <a:lnTo>
                        <a:pt x="9" y="120"/>
                      </a:lnTo>
                      <a:lnTo>
                        <a:pt x="14" y="123"/>
                      </a:lnTo>
                      <a:lnTo>
                        <a:pt x="21" y="126"/>
                      </a:lnTo>
                      <a:lnTo>
                        <a:pt x="28" y="129"/>
                      </a:lnTo>
                      <a:lnTo>
                        <a:pt x="36" y="133"/>
                      </a:lnTo>
                      <a:lnTo>
                        <a:pt x="45" y="137"/>
                      </a:lnTo>
                      <a:lnTo>
                        <a:pt x="52" y="140"/>
                      </a:lnTo>
                      <a:lnTo>
                        <a:pt x="59" y="143"/>
                      </a:lnTo>
                      <a:lnTo>
                        <a:pt x="63" y="145"/>
                      </a:lnTo>
                      <a:lnTo>
                        <a:pt x="68" y="148"/>
                      </a:lnTo>
                      <a:lnTo>
                        <a:pt x="70" y="150"/>
                      </a:lnTo>
                      <a:lnTo>
                        <a:pt x="72" y="153"/>
                      </a:lnTo>
                      <a:lnTo>
                        <a:pt x="73" y="155"/>
                      </a:lnTo>
                      <a:lnTo>
                        <a:pt x="72" y="157"/>
                      </a:lnTo>
                      <a:lnTo>
                        <a:pt x="70" y="160"/>
                      </a:lnTo>
                      <a:lnTo>
                        <a:pt x="68" y="162"/>
                      </a:lnTo>
                      <a:lnTo>
                        <a:pt x="63" y="165"/>
                      </a:lnTo>
                      <a:lnTo>
                        <a:pt x="59" y="167"/>
                      </a:lnTo>
                      <a:lnTo>
                        <a:pt x="52" y="170"/>
                      </a:lnTo>
                      <a:lnTo>
                        <a:pt x="45" y="174"/>
                      </a:lnTo>
                      <a:lnTo>
                        <a:pt x="36" y="177"/>
                      </a:lnTo>
                      <a:lnTo>
                        <a:pt x="28" y="181"/>
                      </a:lnTo>
                      <a:lnTo>
                        <a:pt x="21" y="184"/>
                      </a:lnTo>
                      <a:lnTo>
                        <a:pt x="14" y="187"/>
                      </a:lnTo>
                      <a:lnTo>
                        <a:pt x="9" y="190"/>
                      </a:lnTo>
                      <a:lnTo>
                        <a:pt x="5" y="192"/>
                      </a:lnTo>
                      <a:lnTo>
                        <a:pt x="2" y="195"/>
                      </a:lnTo>
                      <a:lnTo>
                        <a:pt x="1" y="197"/>
                      </a:lnTo>
                      <a:lnTo>
                        <a:pt x="0" y="200"/>
                      </a:lnTo>
                      <a:lnTo>
                        <a:pt x="1" y="202"/>
                      </a:lnTo>
                      <a:lnTo>
                        <a:pt x="2" y="204"/>
                      </a:lnTo>
                      <a:lnTo>
                        <a:pt x="5" y="206"/>
                      </a:lnTo>
                      <a:lnTo>
                        <a:pt x="9" y="209"/>
                      </a:lnTo>
                      <a:lnTo>
                        <a:pt x="14" y="212"/>
                      </a:lnTo>
                      <a:lnTo>
                        <a:pt x="21" y="215"/>
                      </a:lnTo>
                      <a:lnTo>
                        <a:pt x="28" y="218"/>
                      </a:lnTo>
                      <a:lnTo>
                        <a:pt x="36" y="222"/>
                      </a:lnTo>
                      <a:lnTo>
                        <a:pt x="45" y="225"/>
                      </a:lnTo>
                      <a:lnTo>
                        <a:pt x="52" y="228"/>
                      </a:lnTo>
                      <a:lnTo>
                        <a:pt x="59" y="231"/>
                      </a:lnTo>
                      <a:lnTo>
                        <a:pt x="63" y="234"/>
                      </a:lnTo>
                      <a:lnTo>
                        <a:pt x="68" y="237"/>
                      </a:lnTo>
                      <a:lnTo>
                        <a:pt x="70" y="239"/>
                      </a:lnTo>
                      <a:lnTo>
                        <a:pt x="72" y="242"/>
                      </a:lnTo>
                      <a:lnTo>
                        <a:pt x="73" y="244"/>
                      </a:lnTo>
                      <a:lnTo>
                        <a:pt x="72" y="246"/>
                      </a:lnTo>
                      <a:lnTo>
                        <a:pt x="70" y="248"/>
                      </a:lnTo>
                      <a:lnTo>
                        <a:pt x="68" y="251"/>
                      </a:lnTo>
                      <a:lnTo>
                        <a:pt x="63" y="253"/>
                      </a:lnTo>
                      <a:lnTo>
                        <a:pt x="59" y="256"/>
                      </a:lnTo>
                      <a:lnTo>
                        <a:pt x="52" y="259"/>
                      </a:lnTo>
                      <a:lnTo>
                        <a:pt x="45" y="262"/>
                      </a:lnTo>
                      <a:lnTo>
                        <a:pt x="36" y="266"/>
                      </a:lnTo>
                      <a:lnTo>
                        <a:pt x="28" y="270"/>
                      </a:lnTo>
                      <a:lnTo>
                        <a:pt x="21" y="273"/>
                      </a:lnTo>
                      <a:lnTo>
                        <a:pt x="14" y="276"/>
                      </a:lnTo>
                      <a:lnTo>
                        <a:pt x="9" y="278"/>
                      </a:lnTo>
                      <a:lnTo>
                        <a:pt x="5" y="281"/>
                      </a:lnTo>
                      <a:lnTo>
                        <a:pt x="2" y="284"/>
                      </a:lnTo>
                      <a:lnTo>
                        <a:pt x="1" y="286"/>
                      </a:lnTo>
                      <a:lnTo>
                        <a:pt x="0" y="288"/>
                      </a:lnTo>
                      <a:lnTo>
                        <a:pt x="1" y="291"/>
                      </a:lnTo>
                      <a:lnTo>
                        <a:pt x="2" y="293"/>
                      </a:lnTo>
                      <a:lnTo>
                        <a:pt x="5" y="295"/>
                      </a:lnTo>
                      <a:lnTo>
                        <a:pt x="9" y="298"/>
                      </a:lnTo>
                      <a:lnTo>
                        <a:pt x="14" y="300"/>
                      </a:lnTo>
                      <a:lnTo>
                        <a:pt x="21" y="303"/>
                      </a:lnTo>
                      <a:lnTo>
                        <a:pt x="28" y="307"/>
                      </a:lnTo>
                      <a:lnTo>
                        <a:pt x="36" y="310"/>
                      </a:lnTo>
                      <a:lnTo>
                        <a:pt x="45" y="314"/>
                      </a:lnTo>
                      <a:lnTo>
                        <a:pt x="52" y="317"/>
                      </a:lnTo>
                      <a:lnTo>
                        <a:pt x="59" y="320"/>
                      </a:lnTo>
                      <a:lnTo>
                        <a:pt x="63" y="323"/>
                      </a:lnTo>
                      <a:lnTo>
                        <a:pt x="68" y="325"/>
                      </a:lnTo>
                      <a:lnTo>
                        <a:pt x="70" y="328"/>
                      </a:lnTo>
                      <a:lnTo>
                        <a:pt x="72" y="330"/>
                      </a:lnTo>
                      <a:lnTo>
                        <a:pt x="73" y="333"/>
                      </a:lnTo>
                      <a:lnTo>
                        <a:pt x="72" y="335"/>
                      </a:lnTo>
                      <a:lnTo>
                        <a:pt x="70" y="337"/>
                      </a:lnTo>
                      <a:lnTo>
                        <a:pt x="68" y="339"/>
                      </a:lnTo>
                      <a:lnTo>
                        <a:pt x="63" y="342"/>
                      </a:lnTo>
                      <a:lnTo>
                        <a:pt x="59" y="345"/>
                      </a:lnTo>
                      <a:lnTo>
                        <a:pt x="52" y="348"/>
                      </a:lnTo>
                      <a:lnTo>
                        <a:pt x="45" y="351"/>
                      </a:lnTo>
                      <a:lnTo>
                        <a:pt x="36" y="355"/>
                      </a:lnTo>
                      <a:lnTo>
                        <a:pt x="28" y="358"/>
                      </a:lnTo>
                      <a:lnTo>
                        <a:pt x="21" y="361"/>
                      </a:lnTo>
                      <a:lnTo>
                        <a:pt x="14" y="364"/>
                      </a:lnTo>
                      <a:lnTo>
                        <a:pt x="9" y="367"/>
                      </a:lnTo>
                      <a:lnTo>
                        <a:pt x="5" y="370"/>
                      </a:lnTo>
                      <a:lnTo>
                        <a:pt x="2" y="372"/>
                      </a:lnTo>
                      <a:lnTo>
                        <a:pt x="1" y="375"/>
                      </a:lnTo>
                      <a:lnTo>
                        <a:pt x="0" y="377"/>
                      </a:lnTo>
                      <a:lnTo>
                        <a:pt x="1" y="379"/>
                      </a:lnTo>
                      <a:lnTo>
                        <a:pt x="2" y="381"/>
                      </a:lnTo>
                      <a:lnTo>
                        <a:pt x="5" y="384"/>
                      </a:lnTo>
                      <a:lnTo>
                        <a:pt x="9" y="386"/>
                      </a:lnTo>
                      <a:lnTo>
                        <a:pt x="14" y="389"/>
                      </a:lnTo>
                      <a:lnTo>
                        <a:pt x="21" y="392"/>
                      </a:lnTo>
                      <a:lnTo>
                        <a:pt x="28" y="396"/>
                      </a:lnTo>
                      <a:lnTo>
                        <a:pt x="36" y="399"/>
                      </a:lnTo>
                      <a:lnTo>
                        <a:pt x="45" y="403"/>
                      </a:lnTo>
                      <a:lnTo>
                        <a:pt x="52" y="406"/>
                      </a:lnTo>
                      <a:lnTo>
                        <a:pt x="59" y="409"/>
                      </a:lnTo>
                      <a:lnTo>
                        <a:pt x="63" y="411"/>
                      </a:lnTo>
                      <a:lnTo>
                        <a:pt x="68" y="414"/>
                      </a:lnTo>
                      <a:lnTo>
                        <a:pt x="70" y="417"/>
                      </a:lnTo>
                      <a:lnTo>
                        <a:pt x="72" y="419"/>
                      </a:lnTo>
                      <a:lnTo>
                        <a:pt x="73" y="421"/>
                      </a:lnTo>
                      <a:lnTo>
                        <a:pt x="72" y="424"/>
                      </a:lnTo>
                      <a:lnTo>
                        <a:pt x="70" y="426"/>
                      </a:lnTo>
                      <a:lnTo>
                        <a:pt x="68" y="428"/>
                      </a:lnTo>
                      <a:lnTo>
                        <a:pt x="63" y="431"/>
                      </a:lnTo>
                      <a:lnTo>
                        <a:pt x="59" y="434"/>
                      </a:lnTo>
                      <a:lnTo>
                        <a:pt x="52" y="436"/>
                      </a:lnTo>
                      <a:lnTo>
                        <a:pt x="45" y="440"/>
                      </a:lnTo>
                      <a:lnTo>
                        <a:pt x="36" y="444"/>
                      </a:lnTo>
                      <a:lnTo>
                        <a:pt x="28" y="447"/>
                      </a:lnTo>
                      <a:lnTo>
                        <a:pt x="21" y="450"/>
                      </a:lnTo>
                      <a:lnTo>
                        <a:pt x="14" y="454"/>
                      </a:lnTo>
                      <a:lnTo>
                        <a:pt x="9" y="456"/>
                      </a:lnTo>
                      <a:lnTo>
                        <a:pt x="5" y="458"/>
                      </a:lnTo>
                      <a:lnTo>
                        <a:pt x="2" y="461"/>
                      </a:lnTo>
                      <a:lnTo>
                        <a:pt x="1" y="463"/>
                      </a:lnTo>
                      <a:lnTo>
                        <a:pt x="0" y="466"/>
                      </a:lnTo>
                      <a:lnTo>
                        <a:pt x="1" y="468"/>
                      </a:lnTo>
                      <a:lnTo>
                        <a:pt x="2" y="470"/>
                      </a:lnTo>
                      <a:lnTo>
                        <a:pt x="5" y="472"/>
                      </a:lnTo>
                      <a:lnTo>
                        <a:pt x="9" y="475"/>
                      </a:lnTo>
                      <a:lnTo>
                        <a:pt x="14" y="478"/>
                      </a:lnTo>
                      <a:lnTo>
                        <a:pt x="21" y="481"/>
                      </a:lnTo>
                      <a:lnTo>
                        <a:pt x="28" y="484"/>
                      </a:lnTo>
                      <a:lnTo>
                        <a:pt x="36" y="488"/>
                      </a:lnTo>
                      <a:lnTo>
                        <a:pt x="45" y="491"/>
                      </a:lnTo>
                      <a:lnTo>
                        <a:pt x="52" y="494"/>
                      </a:lnTo>
                      <a:lnTo>
                        <a:pt x="59" y="497"/>
                      </a:lnTo>
                      <a:lnTo>
                        <a:pt x="63" y="501"/>
                      </a:lnTo>
                      <a:lnTo>
                        <a:pt x="68" y="503"/>
                      </a:lnTo>
                      <a:lnTo>
                        <a:pt x="70" y="505"/>
                      </a:lnTo>
                      <a:lnTo>
                        <a:pt x="72" y="508"/>
                      </a:lnTo>
                      <a:lnTo>
                        <a:pt x="73" y="510"/>
                      </a:lnTo>
                      <a:lnTo>
                        <a:pt x="72" y="512"/>
                      </a:lnTo>
                      <a:lnTo>
                        <a:pt x="70" y="515"/>
                      </a:lnTo>
                      <a:lnTo>
                        <a:pt x="68" y="517"/>
                      </a:lnTo>
                      <a:lnTo>
                        <a:pt x="63" y="519"/>
                      </a:lnTo>
                      <a:lnTo>
                        <a:pt x="59" y="522"/>
                      </a:lnTo>
                      <a:lnTo>
                        <a:pt x="52" y="526"/>
                      </a:lnTo>
                      <a:lnTo>
                        <a:pt x="45" y="529"/>
                      </a:lnTo>
                      <a:lnTo>
                        <a:pt x="36" y="532"/>
                      </a:lnTo>
                      <a:lnTo>
                        <a:pt x="28" y="536"/>
                      </a:lnTo>
                      <a:lnTo>
                        <a:pt x="21" y="539"/>
                      </a:lnTo>
                      <a:lnTo>
                        <a:pt x="14" y="542"/>
                      </a:lnTo>
                      <a:lnTo>
                        <a:pt x="9" y="544"/>
                      </a:lnTo>
                      <a:lnTo>
                        <a:pt x="5" y="548"/>
                      </a:lnTo>
                      <a:lnTo>
                        <a:pt x="2" y="550"/>
                      </a:lnTo>
                      <a:lnTo>
                        <a:pt x="1" y="552"/>
                      </a:lnTo>
                      <a:lnTo>
                        <a:pt x="0" y="554"/>
                      </a:lnTo>
                      <a:lnTo>
                        <a:pt x="1" y="557"/>
                      </a:lnTo>
                      <a:lnTo>
                        <a:pt x="2" y="559"/>
                      </a:lnTo>
                      <a:lnTo>
                        <a:pt x="5" y="562"/>
                      </a:lnTo>
                      <a:lnTo>
                        <a:pt x="9" y="564"/>
                      </a:lnTo>
                      <a:lnTo>
                        <a:pt x="14" y="567"/>
                      </a:lnTo>
                      <a:lnTo>
                        <a:pt x="21" y="569"/>
                      </a:lnTo>
                      <a:lnTo>
                        <a:pt x="28" y="573"/>
                      </a:lnTo>
                      <a:lnTo>
                        <a:pt x="36" y="577"/>
                      </a:lnTo>
                      <a:lnTo>
                        <a:pt x="45" y="580"/>
                      </a:lnTo>
                      <a:lnTo>
                        <a:pt x="52" y="584"/>
                      </a:lnTo>
                      <a:lnTo>
                        <a:pt x="59" y="587"/>
                      </a:lnTo>
                      <a:lnTo>
                        <a:pt x="63" y="589"/>
                      </a:lnTo>
                      <a:lnTo>
                        <a:pt x="68" y="591"/>
                      </a:lnTo>
                      <a:lnTo>
                        <a:pt x="70" y="594"/>
                      </a:lnTo>
                      <a:lnTo>
                        <a:pt x="72" y="596"/>
                      </a:lnTo>
                      <a:lnTo>
                        <a:pt x="73" y="599"/>
                      </a:lnTo>
                      <a:lnTo>
                        <a:pt x="72" y="601"/>
                      </a:lnTo>
                      <a:lnTo>
                        <a:pt x="70" y="604"/>
                      </a:lnTo>
                      <a:lnTo>
                        <a:pt x="68" y="606"/>
                      </a:lnTo>
                      <a:lnTo>
                        <a:pt x="63" y="609"/>
                      </a:lnTo>
                      <a:lnTo>
                        <a:pt x="59" y="611"/>
                      </a:lnTo>
                      <a:lnTo>
                        <a:pt x="52" y="614"/>
                      </a:lnTo>
                      <a:lnTo>
                        <a:pt x="45" y="617"/>
                      </a:lnTo>
                      <a:lnTo>
                        <a:pt x="36" y="621"/>
                      </a:lnTo>
                      <a:lnTo>
                        <a:pt x="28" y="624"/>
                      </a:lnTo>
                      <a:lnTo>
                        <a:pt x="21" y="627"/>
                      </a:lnTo>
                      <a:lnTo>
                        <a:pt x="14" y="631"/>
                      </a:lnTo>
                      <a:lnTo>
                        <a:pt x="9" y="634"/>
                      </a:lnTo>
                      <a:lnTo>
                        <a:pt x="5" y="636"/>
                      </a:lnTo>
                      <a:lnTo>
                        <a:pt x="2" y="638"/>
                      </a:lnTo>
                      <a:lnTo>
                        <a:pt x="1" y="641"/>
                      </a:lnTo>
                      <a:lnTo>
                        <a:pt x="0" y="643"/>
                      </a:lnTo>
                      <a:lnTo>
                        <a:pt x="1" y="645"/>
                      </a:lnTo>
                      <a:lnTo>
                        <a:pt x="2" y="648"/>
                      </a:lnTo>
                      <a:lnTo>
                        <a:pt x="5" y="650"/>
                      </a:lnTo>
                      <a:lnTo>
                        <a:pt x="9" y="652"/>
                      </a:lnTo>
                      <a:lnTo>
                        <a:pt x="14" y="656"/>
                      </a:lnTo>
                      <a:lnTo>
                        <a:pt x="21" y="659"/>
                      </a:lnTo>
                      <a:lnTo>
                        <a:pt x="28" y="662"/>
                      </a:lnTo>
                      <a:lnTo>
                        <a:pt x="36" y="665"/>
                      </a:lnTo>
                      <a:lnTo>
                        <a:pt x="45" y="669"/>
                      </a:lnTo>
                      <a:lnTo>
                        <a:pt x="52" y="672"/>
                      </a:lnTo>
                      <a:lnTo>
                        <a:pt x="59" y="675"/>
                      </a:lnTo>
                      <a:lnTo>
                        <a:pt x="63" y="678"/>
                      </a:lnTo>
                      <a:lnTo>
                        <a:pt x="68" y="681"/>
                      </a:lnTo>
                      <a:lnTo>
                        <a:pt x="70" y="683"/>
                      </a:lnTo>
                      <a:lnTo>
                        <a:pt x="72" y="685"/>
                      </a:lnTo>
                      <a:lnTo>
                        <a:pt x="73" y="687"/>
                      </a:lnTo>
                      <a:lnTo>
                        <a:pt x="72" y="690"/>
                      </a:lnTo>
                      <a:lnTo>
                        <a:pt x="70" y="692"/>
                      </a:lnTo>
                      <a:lnTo>
                        <a:pt x="68" y="695"/>
                      </a:lnTo>
                      <a:lnTo>
                        <a:pt x="63" y="697"/>
                      </a:lnTo>
                      <a:lnTo>
                        <a:pt x="59" y="700"/>
                      </a:lnTo>
                      <a:lnTo>
                        <a:pt x="52" y="703"/>
                      </a:lnTo>
                      <a:lnTo>
                        <a:pt x="45" y="706"/>
                      </a:lnTo>
                      <a:lnTo>
                        <a:pt x="36" y="710"/>
                      </a:lnTo>
                    </a:path>
                  </a:pathLst>
                </a:custGeom>
                <a:noFill/>
                <a:ln w="1270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sp>
        <p:nvSpPr>
          <p:cNvPr id="204" name="Text Box 205"/>
          <p:cNvSpPr txBox="1">
            <a:spLocks noChangeArrowheads="1"/>
          </p:cNvSpPr>
          <p:nvPr/>
        </p:nvSpPr>
        <p:spPr bwMode="auto">
          <a:xfrm>
            <a:off x="378297" y="5799922"/>
            <a:ext cx="83088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i="1" dirty="0">
                <a:cs typeface="Times New Roman" pitchFamily="18" charset="0"/>
              </a:rPr>
              <a:t>Surface</a:t>
            </a:r>
            <a:r>
              <a:rPr lang="en-US" i="1" dirty="0"/>
              <a:t> </a:t>
            </a:r>
            <a:r>
              <a:rPr lang="en-US" sz="1800" i="1" dirty="0">
                <a:cs typeface="Times New Roman" pitchFamily="18" charset="0"/>
              </a:rPr>
              <a:t>of polyimide electrode array</a:t>
            </a:r>
            <a:r>
              <a:rPr lang="en-US" i="1" dirty="0">
                <a:cs typeface="Times New Roman" pitchFamily="18" charset="0"/>
              </a:rPr>
              <a:t>:</a:t>
            </a:r>
            <a:r>
              <a:rPr lang="en-US" sz="1800" i="1" dirty="0">
                <a:cs typeface="Times New Roman" pitchFamily="18" charset="0"/>
              </a:rPr>
              <a:t> plasma-cleaned and then adsorbed poly-D-lysine</a:t>
            </a:r>
            <a:endParaRPr lang="en-US" sz="1800" i="1" dirty="0"/>
          </a:p>
        </p:txBody>
      </p:sp>
    </p:spTree>
    <p:extLst>
      <p:ext uri="{BB962C8B-B14F-4D97-AF65-F5344CB8AC3E}">
        <p14:creationId xmlns:p14="http://schemas.microsoft.com/office/powerpoint/2010/main" val="3186419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624" name="Picture 8" descr="RBOT0905B1_Snapshot_02"/>
          <p:cNvPicPr>
            <a:picLocks noChangeAspect="1" noChangeArrowheads="1"/>
          </p:cNvPicPr>
          <p:nvPr/>
        </p:nvPicPr>
        <p:blipFill>
          <a:blip r:embed="rId3" cstate="print"/>
          <a:srcRect l="42526" t="28531" r="12306" b="11806"/>
          <a:stretch>
            <a:fillRect/>
          </a:stretch>
        </p:blipFill>
        <p:spPr bwMode="auto">
          <a:xfrm>
            <a:off x="6298144" y="2988891"/>
            <a:ext cx="2130221" cy="1828800"/>
          </a:xfrm>
          <a:prstGeom prst="rect">
            <a:avLst/>
          </a:prstGeom>
          <a:noFill/>
          <a:ln w="38100" cmpd="dbl">
            <a:noFill/>
            <a:miter lim="800000"/>
            <a:headEnd/>
            <a:tailEnd/>
          </a:ln>
        </p:spPr>
      </p:pic>
      <p:pic>
        <p:nvPicPr>
          <p:cNvPr id="25" name="Picture 24" descr="bd3.jpg"/>
          <p:cNvPicPr>
            <a:picLocks noChangeAspect="1"/>
          </p:cNvPicPr>
          <p:nvPr/>
        </p:nvPicPr>
        <p:blipFill>
          <a:blip r:embed="rId4" cstate="print">
            <a:lum bright="20000" contrast="20000"/>
          </a:blip>
          <a:srcRect l="9195" r="10805" b="22933"/>
          <a:stretch>
            <a:fillRect/>
          </a:stretch>
        </p:blipFill>
        <p:spPr>
          <a:xfrm>
            <a:off x="6345443" y="1193978"/>
            <a:ext cx="2011680" cy="1550341"/>
          </a:xfrm>
          <a:prstGeom prst="rect">
            <a:avLst/>
          </a:prstGeom>
        </p:spPr>
      </p:pic>
      <p:pic>
        <p:nvPicPr>
          <p:cNvPr id="24" name="Picture 23" descr="b3resized.jpg"/>
          <p:cNvPicPr>
            <a:picLocks noChangeAspect="1"/>
          </p:cNvPicPr>
          <p:nvPr/>
        </p:nvPicPr>
        <p:blipFill>
          <a:blip r:embed="rId5" cstate="print">
            <a:lum bright="10000"/>
          </a:blip>
          <a:srcRect l="9862" r="7609" b="22933"/>
          <a:stretch>
            <a:fillRect/>
          </a:stretch>
        </p:blipFill>
        <p:spPr>
          <a:xfrm>
            <a:off x="2168487" y="1166607"/>
            <a:ext cx="2075267" cy="1550341"/>
          </a:xfrm>
          <a:prstGeom prst="rect">
            <a:avLst/>
          </a:prstGeom>
        </p:spPr>
      </p:pic>
      <p:pic>
        <p:nvPicPr>
          <p:cNvPr id="17" name="Picture 9"/>
          <p:cNvPicPr>
            <a:picLocks noChangeAspect="1" noChangeArrowheads="1"/>
          </p:cNvPicPr>
          <p:nvPr/>
        </p:nvPicPr>
        <p:blipFill>
          <a:blip r:embed="rId6" cstate="print"/>
          <a:srcRect/>
          <a:stretch>
            <a:fillRect/>
          </a:stretch>
        </p:blipFill>
        <p:spPr bwMode="auto">
          <a:xfrm>
            <a:off x="2152721" y="2979914"/>
            <a:ext cx="2114479" cy="1828800"/>
          </a:xfrm>
          <a:prstGeom prst="rect">
            <a:avLst/>
          </a:prstGeom>
          <a:noFill/>
          <a:ln w="57150" cmpd="thinThick">
            <a:noFill/>
            <a:miter lim="800000"/>
            <a:headEnd/>
            <a:tailEnd/>
          </a:ln>
        </p:spPr>
      </p:pic>
      <p:sp>
        <p:nvSpPr>
          <p:cNvPr id="239618" name="Rectangle 2"/>
          <p:cNvSpPr>
            <a:spLocks noGrp="1" noChangeArrowheads="1"/>
          </p:cNvSpPr>
          <p:nvPr>
            <p:ph type="title"/>
          </p:nvPr>
        </p:nvSpPr>
        <p:spPr>
          <a:xfrm>
            <a:off x="457200" y="-9456"/>
            <a:ext cx="8305800" cy="1219200"/>
          </a:xfrm>
        </p:spPr>
        <p:txBody>
          <a:bodyPr>
            <a:normAutofit fontScale="90000"/>
          </a:bodyPr>
          <a:lstStyle/>
          <a:p>
            <a:r>
              <a:rPr lang="en-US" dirty="0">
                <a:solidFill>
                  <a:schemeClr val="tx1"/>
                </a:solidFill>
              </a:rPr>
              <a:t>Oxidized dextran S.A.M. on electrodes</a:t>
            </a:r>
          </a:p>
        </p:txBody>
      </p:sp>
      <p:sp>
        <p:nvSpPr>
          <p:cNvPr id="239626" name="Text Box 10"/>
          <p:cNvSpPr txBox="1">
            <a:spLocks noChangeArrowheads="1"/>
          </p:cNvSpPr>
          <p:nvPr/>
        </p:nvSpPr>
        <p:spPr bwMode="auto">
          <a:xfrm>
            <a:off x="4408637" y="3704259"/>
            <a:ext cx="1758271" cy="1228028"/>
          </a:xfrm>
          <a:prstGeom prst="rect">
            <a:avLst/>
          </a:prstGeom>
          <a:noFill/>
          <a:ln w="9525">
            <a:noFill/>
            <a:miter lim="800000"/>
            <a:headEnd/>
            <a:tailEnd/>
          </a:ln>
          <a:effectLst/>
        </p:spPr>
        <p:txBody>
          <a:bodyPr wrap="square">
            <a:spAutoFit/>
          </a:bodyPr>
          <a:lstStyle/>
          <a:p>
            <a:pPr algn="ctr">
              <a:spcBef>
                <a:spcPct val="10000"/>
              </a:spcBef>
            </a:pPr>
            <a:r>
              <a:rPr lang="en-US" i="1" dirty="0">
                <a:latin typeface="Arial Narrow" pitchFamily="34" charset="0"/>
              </a:rPr>
              <a:t>Antibody stain colors are:</a:t>
            </a:r>
            <a:endParaRPr lang="en-US" dirty="0">
              <a:latin typeface="Arial Narrow" pitchFamily="34" charset="0"/>
            </a:endParaRPr>
          </a:p>
          <a:p>
            <a:pPr algn="ctr">
              <a:spcBef>
                <a:spcPct val="10000"/>
              </a:spcBef>
            </a:pPr>
            <a:r>
              <a:rPr lang="en-US" dirty="0">
                <a:solidFill>
                  <a:srgbClr val="FF0000"/>
                </a:solidFill>
                <a:latin typeface="Arial Narrow" pitchFamily="34" charset="0"/>
              </a:rPr>
              <a:t>Astrocytes</a:t>
            </a:r>
            <a:r>
              <a:rPr lang="en-US" dirty="0">
                <a:latin typeface="Arial Narrow" pitchFamily="34" charset="0"/>
              </a:rPr>
              <a:t> </a:t>
            </a:r>
            <a:r>
              <a:rPr lang="en-US" dirty="0">
                <a:solidFill>
                  <a:srgbClr val="0000CC"/>
                </a:solidFill>
                <a:latin typeface="Arial Narrow" pitchFamily="34" charset="0"/>
              </a:rPr>
              <a:t>Neurons</a:t>
            </a:r>
          </a:p>
        </p:txBody>
      </p:sp>
      <p:pic>
        <p:nvPicPr>
          <p:cNvPr id="239630" name="Picture 14"/>
          <p:cNvPicPr>
            <a:picLocks noChangeAspect="1" noChangeArrowheads="1"/>
          </p:cNvPicPr>
          <p:nvPr/>
        </p:nvPicPr>
        <p:blipFill>
          <a:blip r:embed="rId7" cstate="print"/>
          <a:srcRect l="46939" t="81023" r="36435" b="5266"/>
          <a:stretch>
            <a:fillRect/>
          </a:stretch>
        </p:blipFill>
        <p:spPr bwMode="auto">
          <a:xfrm>
            <a:off x="6295024" y="5083595"/>
            <a:ext cx="2075688" cy="1507847"/>
          </a:xfrm>
          <a:prstGeom prst="rect">
            <a:avLst/>
          </a:prstGeom>
          <a:noFill/>
          <a:ln w="19050">
            <a:solidFill>
              <a:schemeClr val="bg1"/>
            </a:solidFill>
            <a:miter lim="800000"/>
            <a:headEnd/>
            <a:tailEnd/>
          </a:ln>
        </p:spPr>
      </p:pic>
      <p:pic>
        <p:nvPicPr>
          <p:cNvPr id="239631" name="Picture 15"/>
          <p:cNvPicPr>
            <a:picLocks noChangeAspect="1" noChangeArrowheads="1"/>
          </p:cNvPicPr>
          <p:nvPr/>
        </p:nvPicPr>
        <p:blipFill>
          <a:blip r:embed="rId7" cstate="print"/>
          <a:srcRect l="29050" t="80618" r="54161" b="5266"/>
          <a:stretch>
            <a:fillRect/>
          </a:stretch>
        </p:blipFill>
        <p:spPr bwMode="auto">
          <a:xfrm>
            <a:off x="2184253" y="5045204"/>
            <a:ext cx="2075688" cy="1536845"/>
          </a:xfrm>
          <a:prstGeom prst="rect">
            <a:avLst/>
          </a:prstGeom>
          <a:noFill/>
          <a:ln w="19050">
            <a:solidFill>
              <a:schemeClr val="bg1"/>
            </a:solidFill>
            <a:miter lim="800000"/>
            <a:headEnd/>
            <a:tailEnd/>
          </a:ln>
        </p:spPr>
      </p:pic>
      <p:sp>
        <p:nvSpPr>
          <p:cNvPr id="239635" name="Text Box 19"/>
          <p:cNvSpPr txBox="1">
            <a:spLocks noChangeArrowheads="1"/>
          </p:cNvSpPr>
          <p:nvPr/>
        </p:nvSpPr>
        <p:spPr bwMode="auto">
          <a:xfrm>
            <a:off x="6282378" y="2696126"/>
            <a:ext cx="2130221" cy="276999"/>
          </a:xfrm>
          <a:prstGeom prst="rect">
            <a:avLst/>
          </a:prstGeom>
          <a:noFill/>
          <a:ln w="9525">
            <a:noFill/>
            <a:miter lim="800000"/>
            <a:headEnd/>
            <a:tailEnd/>
          </a:ln>
          <a:effectLst/>
        </p:spPr>
        <p:txBody>
          <a:bodyPr wrap="square">
            <a:spAutoFit/>
          </a:bodyPr>
          <a:lstStyle/>
          <a:p>
            <a:pPr algn="ctr">
              <a:spcBef>
                <a:spcPct val="50000"/>
              </a:spcBef>
            </a:pPr>
            <a:r>
              <a:rPr lang="en-US" sz="1200" i="1" dirty="0">
                <a:latin typeface="Arial" pitchFamily="34" charset="0"/>
              </a:rPr>
              <a:t>T Murray 2002, unpublished</a:t>
            </a:r>
          </a:p>
        </p:txBody>
      </p:sp>
      <p:sp>
        <p:nvSpPr>
          <p:cNvPr id="23" name="Rectangle 22"/>
          <p:cNvSpPr/>
          <p:nvPr/>
        </p:nvSpPr>
        <p:spPr>
          <a:xfrm>
            <a:off x="6166908" y="4783571"/>
            <a:ext cx="2352760" cy="276999"/>
          </a:xfrm>
          <a:prstGeom prst="rect">
            <a:avLst/>
          </a:prstGeom>
        </p:spPr>
        <p:txBody>
          <a:bodyPr wrap="none">
            <a:spAutoFit/>
          </a:bodyPr>
          <a:lstStyle/>
          <a:p>
            <a:pPr algn="ctr"/>
            <a:r>
              <a:rPr lang="en-US" sz="1200" dirty="0">
                <a:latin typeface="Arial" pitchFamily="34" charset="0"/>
              </a:rPr>
              <a:t> Murray, T.A., et al., REAS 2003</a:t>
            </a:r>
            <a:endParaRPr lang="en-US" sz="1200" dirty="0"/>
          </a:p>
        </p:txBody>
      </p:sp>
      <p:sp>
        <p:nvSpPr>
          <p:cNvPr id="26" name="TextBox 25"/>
          <p:cNvSpPr txBox="1"/>
          <p:nvPr/>
        </p:nvSpPr>
        <p:spPr>
          <a:xfrm>
            <a:off x="4343400" y="1600200"/>
            <a:ext cx="1925843" cy="923330"/>
          </a:xfrm>
          <a:prstGeom prst="rect">
            <a:avLst/>
          </a:prstGeom>
          <a:noFill/>
        </p:spPr>
        <p:txBody>
          <a:bodyPr wrap="square" rtlCol="0">
            <a:spAutoFit/>
          </a:bodyPr>
          <a:lstStyle/>
          <a:p>
            <a:pPr algn="r"/>
            <a:r>
              <a:rPr lang="en-US" dirty="0"/>
              <a:t>No cells adhered to electrode surface</a:t>
            </a:r>
          </a:p>
        </p:txBody>
      </p:sp>
      <p:sp>
        <p:nvSpPr>
          <p:cNvPr id="27" name="TextBox 26"/>
          <p:cNvSpPr txBox="1"/>
          <p:nvPr/>
        </p:nvSpPr>
        <p:spPr>
          <a:xfrm>
            <a:off x="76200" y="1600200"/>
            <a:ext cx="2057399" cy="923330"/>
          </a:xfrm>
          <a:prstGeom prst="rect">
            <a:avLst/>
          </a:prstGeom>
          <a:noFill/>
        </p:spPr>
        <p:txBody>
          <a:bodyPr wrap="square" rtlCol="0">
            <a:spAutoFit/>
          </a:bodyPr>
          <a:lstStyle/>
          <a:p>
            <a:pPr algn="r"/>
            <a:r>
              <a:rPr lang="en-US" dirty="0"/>
              <a:t>Cells (stained purple) adhered to electrode surface</a:t>
            </a:r>
          </a:p>
        </p:txBody>
      </p:sp>
      <p:sp>
        <p:nvSpPr>
          <p:cNvPr id="29" name="Rectangle 28"/>
          <p:cNvSpPr/>
          <p:nvPr/>
        </p:nvSpPr>
        <p:spPr>
          <a:xfrm>
            <a:off x="76201" y="2971800"/>
            <a:ext cx="2057398" cy="1477328"/>
          </a:xfrm>
          <a:prstGeom prst="rect">
            <a:avLst/>
          </a:prstGeom>
        </p:spPr>
        <p:txBody>
          <a:bodyPr wrap="square">
            <a:spAutoFit/>
          </a:bodyPr>
          <a:lstStyle/>
          <a:p>
            <a:pPr algn="r"/>
            <a:r>
              <a:rPr lang="en-US" dirty="0"/>
              <a:t>Extensive encapsulation and inflammation (red stain), few neurons (blue stain)</a:t>
            </a:r>
          </a:p>
        </p:txBody>
      </p:sp>
      <p:sp>
        <p:nvSpPr>
          <p:cNvPr id="30" name="Rectangle 29"/>
          <p:cNvSpPr/>
          <p:nvPr/>
        </p:nvSpPr>
        <p:spPr>
          <a:xfrm>
            <a:off x="76200" y="4953000"/>
            <a:ext cx="2057399" cy="1477328"/>
          </a:xfrm>
          <a:prstGeom prst="rect">
            <a:avLst/>
          </a:prstGeom>
        </p:spPr>
        <p:txBody>
          <a:bodyPr wrap="square">
            <a:spAutoFit/>
          </a:bodyPr>
          <a:lstStyle/>
          <a:p>
            <a:pPr algn="r"/>
            <a:r>
              <a:rPr lang="en-US" dirty="0"/>
              <a:t>Poor signal to noise ratio, likely due to encapsulation and exclusion of neurons</a:t>
            </a:r>
          </a:p>
        </p:txBody>
      </p:sp>
      <p:sp>
        <p:nvSpPr>
          <p:cNvPr id="31" name="Rectangle 30"/>
          <p:cNvSpPr/>
          <p:nvPr/>
        </p:nvSpPr>
        <p:spPr>
          <a:xfrm>
            <a:off x="4619296" y="2971800"/>
            <a:ext cx="1639615" cy="646331"/>
          </a:xfrm>
          <a:prstGeom prst="rect">
            <a:avLst/>
          </a:prstGeom>
        </p:spPr>
        <p:txBody>
          <a:bodyPr wrap="square">
            <a:spAutoFit/>
          </a:bodyPr>
          <a:lstStyle/>
          <a:p>
            <a:pPr algn="r"/>
            <a:r>
              <a:rPr lang="en-US" dirty="0"/>
              <a:t>Thin capsule, more neurons</a:t>
            </a:r>
          </a:p>
        </p:txBody>
      </p:sp>
      <p:sp>
        <p:nvSpPr>
          <p:cNvPr id="32" name="Rectangle 31"/>
          <p:cNvSpPr/>
          <p:nvPr/>
        </p:nvSpPr>
        <p:spPr>
          <a:xfrm>
            <a:off x="4572000" y="5029200"/>
            <a:ext cx="1663082" cy="1200329"/>
          </a:xfrm>
          <a:prstGeom prst="rect">
            <a:avLst/>
          </a:prstGeom>
        </p:spPr>
        <p:txBody>
          <a:bodyPr wrap="square">
            <a:spAutoFit/>
          </a:bodyPr>
          <a:lstStyle/>
          <a:p>
            <a:pPr algn="r"/>
            <a:r>
              <a:rPr lang="en-US" dirty="0"/>
              <a:t>Good S:N likely due to larger numbers of neurons </a:t>
            </a:r>
          </a:p>
        </p:txBody>
      </p:sp>
      <p:sp>
        <p:nvSpPr>
          <p:cNvPr id="2" name="TextBox 1"/>
          <p:cNvSpPr txBox="1"/>
          <p:nvPr/>
        </p:nvSpPr>
        <p:spPr>
          <a:xfrm>
            <a:off x="152400" y="1066800"/>
            <a:ext cx="1704085" cy="461665"/>
          </a:xfrm>
          <a:prstGeom prst="rect">
            <a:avLst/>
          </a:prstGeom>
          <a:noFill/>
        </p:spPr>
        <p:txBody>
          <a:bodyPr wrap="square" rtlCol="0">
            <a:spAutoFit/>
          </a:bodyPr>
          <a:lstStyle/>
          <a:p>
            <a:pPr algn="ctr"/>
            <a:r>
              <a:rPr lang="en-US" sz="2400" b="1" dirty="0"/>
              <a:t>No S.A.M.</a:t>
            </a:r>
          </a:p>
        </p:txBody>
      </p:sp>
      <p:sp>
        <p:nvSpPr>
          <p:cNvPr id="21" name="TextBox 20"/>
          <p:cNvSpPr txBox="1"/>
          <p:nvPr/>
        </p:nvSpPr>
        <p:spPr>
          <a:xfrm>
            <a:off x="4544315" y="1066800"/>
            <a:ext cx="1704085" cy="461665"/>
          </a:xfrm>
          <a:prstGeom prst="rect">
            <a:avLst/>
          </a:prstGeom>
          <a:noFill/>
        </p:spPr>
        <p:txBody>
          <a:bodyPr wrap="square" rtlCol="0">
            <a:spAutoFit/>
          </a:bodyPr>
          <a:lstStyle/>
          <a:p>
            <a:pPr algn="ctr"/>
            <a:r>
              <a:rPr lang="en-US" sz="2400" b="1" dirty="0"/>
              <a:t>S.A.M.</a:t>
            </a:r>
          </a:p>
        </p:txBody>
      </p:sp>
      <p:sp>
        <p:nvSpPr>
          <p:cNvPr id="22" name="Text Box 19"/>
          <p:cNvSpPr txBox="1">
            <a:spLocks noChangeArrowheads="1"/>
          </p:cNvSpPr>
          <p:nvPr/>
        </p:nvSpPr>
        <p:spPr bwMode="auto">
          <a:xfrm>
            <a:off x="2133600" y="2694801"/>
            <a:ext cx="2130221" cy="276999"/>
          </a:xfrm>
          <a:prstGeom prst="rect">
            <a:avLst/>
          </a:prstGeom>
          <a:noFill/>
          <a:ln w="9525">
            <a:noFill/>
            <a:miter lim="800000"/>
            <a:headEnd/>
            <a:tailEnd/>
          </a:ln>
          <a:effectLst/>
        </p:spPr>
        <p:txBody>
          <a:bodyPr wrap="square">
            <a:spAutoFit/>
          </a:bodyPr>
          <a:lstStyle/>
          <a:p>
            <a:pPr algn="ctr">
              <a:spcBef>
                <a:spcPct val="50000"/>
              </a:spcBef>
            </a:pPr>
            <a:r>
              <a:rPr lang="en-US" sz="1200" i="1" dirty="0">
                <a:latin typeface="Arial" pitchFamily="34" charset="0"/>
              </a:rPr>
              <a:t>T Murray 2002, unpublished</a:t>
            </a:r>
          </a:p>
        </p:txBody>
      </p:sp>
      <p:sp>
        <p:nvSpPr>
          <p:cNvPr id="28" name="Rectangle 27"/>
          <p:cNvSpPr/>
          <p:nvPr/>
        </p:nvSpPr>
        <p:spPr>
          <a:xfrm>
            <a:off x="2057400" y="4800600"/>
            <a:ext cx="2352760" cy="276999"/>
          </a:xfrm>
          <a:prstGeom prst="rect">
            <a:avLst/>
          </a:prstGeom>
        </p:spPr>
        <p:txBody>
          <a:bodyPr wrap="none">
            <a:spAutoFit/>
          </a:bodyPr>
          <a:lstStyle/>
          <a:p>
            <a:pPr algn="ctr"/>
            <a:r>
              <a:rPr lang="en-US" sz="1200" dirty="0">
                <a:latin typeface="Arial" pitchFamily="34" charset="0"/>
              </a:rPr>
              <a:t> Murray, T.A., et al., REAS 2003</a:t>
            </a:r>
            <a:endParaRPr lang="en-US" sz="1200" dirty="0"/>
          </a:p>
        </p:txBody>
      </p:sp>
      <p:sp>
        <p:nvSpPr>
          <p:cNvPr id="3" name="Slide Number Placeholder 2"/>
          <p:cNvSpPr>
            <a:spLocks noGrp="1"/>
          </p:cNvSpPr>
          <p:nvPr>
            <p:ph type="sldNum" sz="quarter" idx="12"/>
          </p:nvPr>
        </p:nvSpPr>
        <p:spPr/>
        <p:txBody>
          <a:bodyPr/>
          <a:lstStyle/>
          <a:p>
            <a:fld id="{89AFF90E-1FED-4E0E-ADD9-53A54779B116}" type="slidenum">
              <a:rPr lang="en-US" smtClean="0"/>
              <a:pPr/>
              <a:t>19</a:t>
            </a:fld>
            <a:endParaRPr lang="en-US"/>
          </a:p>
        </p:txBody>
      </p:sp>
    </p:spTree>
    <p:extLst>
      <p:ext uri="{BB962C8B-B14F-4D97-AF65-F5344CB8AC3E}">
        <p14:creationId xmlns:p14="http://schemas.microsoft.com/office/powerpoint/2010/main" val="3536555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216519" y="1861581"/>
            <a:ext cx="2707902" cy="4278094"/>
          </a:xfrm>
          <a:prstGeom prst="rect">
            <a:avLst/>
          </a:prstGeom>
          <a:noFill/>
        </p:spPr>
        <p:txBody>
          <a:bodyPr wrap="square" rtlCol="0">
            <a:spAutoFit/>
          </a:bodyPr>
          <a:lstStyle/>
          <a:p>
            <a:r>
              <a:rPr lang="en-US" sz="2800" dirty="0">
                <a:solidFill>
                  <a:srgbClr val="0070C0"/>
                </a:solidFill>
              </a:rPr>
              <a:t>Body reacts to adsorbed protein on surface of biomaterials rather than the biomaterial</a:t>
            </a:r>
            <a:r>
              <a:rPr lang="en-US" sz="3200" baseline="30000" dirty="0"/>
              <a:t>*</a:t>
            </a:r>
          </a:p>
          <a:p>
            <a:endParaRPr lang="en-US" sz="1600" dirty="0">
              <a:solidFill>
                <a:srgbClr val="0070C0"/>
              </a:solidFill>
            </a:endParaRPr>
          </a:p>
          <a:p>
            <a:r>
              <a:rPr lang="en-US" sz="2200" dirty="0"/>
              <a:t>* Material can also cause reactions if substances leach from material</a:t>
            </a:r>
          </a:p>
        </p:txBody>
      </p:sp>
      <p:pic>
        <p:nvPicPr>
          <p:cNvPr id="5" name="Picture 2"/>
          <p:cNvPicPr>
            <a:picLocks noChangeAspect="1" noChangeArrowheads="1"/>
          </p:cNvPicPr>
          <p:nvPr/>
        </p:nvPicPr>
        <p:blipFill rotWithShape="1">
          <a:blip r:embed="rId3">
            <a:lum bright="-20000" contrast="40000"/>
            <a:extLst>
              <a:ext uri="{28A0092B-C50C-407E-A947-70E740481C1C}">
                <a14:useLocalDpi xmlns:a14="http://schemas.microsoft.com/office/drawing/2010/main" val="0"/>
              </a:ext>
            </a:extLst>
          </a:blip>
          <a:srcRect r="1731"/>
          <a:stretch/>
        </p:blipFill>
        <p:spPr bwMode="auto">
          <a:xfrm>
            <a:off x="76201" y="1756705"/>
            <a:ext cx="5765799" cy="4969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806886" y="6474023"/>
            <a:ext cx="1530227" cy="307777"/>
          </a:xfrm>
          <a:prstGeom prst="rect">
            <a:avLst/>
          </a:prstGeom>
        </p:spPr>
        <p:txBody>
          <a:bodyPr wrap="none">
            <a:spAutoFit/>
          </a:bodyPr>
          <a:lstStyle/>
          <a:p>
            <a:r>
              <a:rPr lang="en-US" sz="1400" dirty="0">
                <a:solidFill>
                  <a:srgbClr val="0070C0"/>
                </a:solidFill>
              </a:rPr>
              <a:t>Ratner et al., 2004</a:t>
            </a:r>
            <a:endParaRPr lang="en-US" sz="1400" dirty="0"/>
          </a:p>
        </p:txBody>
      </p:sp>
      <p:grpSp>
        <p:nvGrpSpPr>
          <p:cNvPr id="16" name="Group 15"/>
          <p:cNvGrpSpPr/>
          <p:nvPr/>
        </p:nvGrpSpPr>
        <p:grpSpPr>
          <a:xfrm>
            <a:off x="0" y="0"/>
            <a:ext cx="9144000" cy="1524000"/>
            <a:chOff x="0" y="0"/>
            <a:chExt cx="9144000" cy="1524000"/>
          </a:xfrm>
        </p:grpSpPr>
        <p:sp>
          <p:nvSpPr>
            <p:cNvPr id="17" name="Freeform 16"/>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18"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19"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20" name="Group 19"/>
            <p:cNvGrpSpPr/>
            <p:nvPr/>
          </p:nvGrpSpPr>
          <p:grpSpPr>
            <a:xfrm>
              <a:off x="76200" y="76200"/>
              <a:ext cx="914400" cy="914400"/>
              <a:chOff x="76200" y="76200"/>
              <a:chExt cx="914400" cy="914400"/>
            </a:xfrm>
          </p:grpSpPr>
          <p:sp>
            <p:nvSpPr>
              <p:cNvPr id="21" name="Oval 20"/>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6"/>
              <p:cNvGrpSpPr/>
              <p:nvPr/>
            </p:nvGrpSpPr>
            <p:grpSpPr>
              <a:xfrm>
                <a:off x="257629" y="297231"/>
                <a:ext cx="580571" cy="540969"/>
                <a:chOff x="-8229599" y="518558"/>
                <a:chExt cx="4571999" cy="4087423"/>
              </a:xfrm>
            </p:grpSpPr>
            <p:sp>
              <p:nvSpPr>
                <p:cNvPr id="23"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latechlogo.gif"/>
                <p:cNvPicPr>
                  <a:picLocks noChangeAspect="1"/>
                </p:cNvPicPr>
                <p:nvPr/>
              </p:nvPicPr>
              <p:blipFill>
                <a:blip r:embed="rId4" cstate="print"/>
                <a:stretch>
                  <a:fillRect/>
                </a:stretch>
              </p:blipFill>
              <p:spPr>
                <a:xfrm>
                  <a:off x="-8229599" y="518558"/>
                  <a:ext cx="4165160" cy="3748645"/>
                </a:xfrm>
                <a:prstGeom prst="rect">
                  <a:avLst/>
                </a:prstGeom>
              </p:spPr>
            </p:pic>
          </p:grpSp>
        </p:grpSp>
      </p:grpSp>
      <p:sp>
        <p:nvSpPr>
          <p:cNvPr id="2" name="Title 1"/>
          <p:cNvSpPr>
            <a:spLocks noGrp="1"/>
          </p:cNvSpPr>
          <p:nvPr>
            <p:ph type="title"/>
          </p:nvPr>
        </p:nvSpPr>
        <p:spPr>
          <a:xfrm>
            <a:off x="2107515" y="1215687"/>
            <a:ext cx="4422240" cy="432971"/>
          </a:xfrm>
        </p:spPr>
        <p:txBody>
          <a:bodyPr>
            <a:normAutofit fontScale="90000"/>
          </a:bodyPr>
          <a:lstStyle/>
          <a:p>
            <a:r>
              <a:rPr lang="en-US" dirty="0"/>
              <a:t>Protein Adsorption</a:t>
            </a:r>
          </a:p>
        </p:txBody>
      </p:sp>
      <p:sp>
        <p:nvSpPr>
          <p:cNvPr id="3" name="Slide Number Placeholder 2"/>
          <p:cNvSpPr>
            <a:spLocks noGrp="1"/>
          </p:cNvSpPr>
          <p:nvPr>
            <p:ph type="sldNum" sz="quarter" idx="12"/>
          </p:nvPr>
        </p:nvSpPr>
        <p:spPr/>
        <p:txBody>
          <a:bodyPr/>
          <a:lstStyle/>
          <a:p>
            <a:fld id="{EC60E923-2B32-4D95-91D7-46453B25A98D}" type="slidenum">
              <a:rPr lang="en-US" smtClean="0"/>
              <a:t>2</a:t>
            </a:fld>
            <a:endParaRPr lang="en-US" dirty="0"/>
          </a:p>
        </p:txBody>
      </p:sp>
    </p:spTree>
    <p:extLst>
      <p:ext uri="{BB962C8B-B14F-4D97-AF65-F5344CB8AC3E}">
        <p14:creationId xmlns:p14="http://schemas.microsoft.com/office/powerpoint/2010/main" val="3595460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11072"/>
            <a:ext cx="6862590" cy="805015"/>
          </a:xfrm>
        </p:spPr>
        <p:txBody>
          <a:bodyPr>
            <a:normAutofit/>
          </a:bodyPr>
          <a:lstStyle/>
          <a:p>
            <a:r>
              <a:rPr lang="en-US" sz="3600" dirty="0"/>
              <a:t>Functionalized S.A.M.</a:t>
            </a:r>
          </a:p>
        </p:txBody>
      </p:sp>
      <p:grpSp>
        <p:nvGrpSpPr>
          <p:cNvPr id="3" name="Group 2"/>
          <p:cNvGrpSpPr/>
          <p:nvPr/>
        </p:nvGrpSpPr>
        <p:grpSpPr>
          <a:xfrm>
            <a:off x="0" y="0"/>
            <a:ext cx="9144000" cy="1524000"/>
            <a:chOff x="0" y="0"/>
            <a:chExt cx="9144000" cy="1524000"/>
          </a:xfrm>
        </p:grpSpPr>
        <p:sp>
          <p:nvSpPr>
            <p:cNvPr id="4" name="Freeform 3"/>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5"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6"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7" name="Group 6"/>
            <p:cNvGrpSpPr/>
            <p:nvPr/>
          </p:nvGrpSpPr>
          <p:grpSpPr>
            <a:xfrm>
              <a:off x="76200" y="76200"/>
              <a:ext cx="914400" cy="914400"/>
              <a:chOff x="76200" y="76200"/>
              <a:chExt cx="914400" cy="914400"/>
            </a:xfrm>
          </p:grpSpPr>
          <p:sp>
            <p:nvSpPr>
              <p:cNvPr id="8" name="Oval 7"/>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6"/>
              <p:cNvGrpSpPr/>
              <p:nvPr/>
            </p:nvGrpSpPr>
            <p:grpSpPr>
              <a:xfrm>
                <a:off x="257629" y="297231"/>
                <a:ext cx="580571" cy="540969"/>
                <a:chOff x="-8229599" y="518558"/>
                <a:chExt cx="4571999" cy="4087423"/>
              </a:xfrm>
            </p:grpSpPr>
            <p:sp>
              <p:nvSpPr>
                <p:cNvPr id="10"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12" name="Slide Number Placeholder 11"/>
          <p:cNvSpPr>
            <a:spLocks noGrp="1"/>
          </p:cNvSpPr>
          <p:nvPr>
            <p:ph type="sldNum" sz="quarter" idx="12"/>
          </p:nvPr>
        </p:nvSpPr>
        <p:spPr/>
        <p:txBody>
          <a:bodyPr/>
          <a:lstStyle/>
          <a:p>
            <a:fld id="{EC60E923-2B32-4D95-91D7-46453B25A98D}" type="slidenum">
              <a:rPr lang="en-US" smtClean="0"/>
              <a:t>20</a:t>
            </a:fld>
            <a:endParaRPr lang="en-US"/>
          </a:p>
        </p:txBody>
      </p:sp>
      <p:sp>
        <p:nvSpPr>
          <p:cNvPr id="13" name="Text Box 4"/>
          <p:cNvSpPr txBox="1">
            <a:spLocks noChangeArrowheads="1"/>
          </p:cNvSpPr>
          <p:nvPr/>
        </p:nvSpPr>
        <p:spPr bwMode="auto">
          <a:xfrm>
            <a:off x="134938" y="6438900"/>
            <a:ext cx="51482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400" dirty="0"/>
              <a:t>© 2014 C. M. Agrawal, J. L. Ong, M. R. </a:t>
            </a:r>
            <a:r>
              <a:rPr lang="en-US" altLang="en-US" sz="1400" dirty="0" err="1"/>
              <a:t>Appleford</a:t>
            </a:r>
            <a:r>
              <a:rPr lang="en-US" altLang="en-US" sz="1400" dirty="0"/>
              <a:t> and G. Mani </a:t>
            </a:r>
          </a:p>
        </p:txBody>
      </p:sp>
      <p:sp>
        <p:nvSpPr>
          <p:cNvPr id="14" name="Rectangle 3"/>
          <p:cNvSpPr>
            <a:spLocks noChangeArrowheads="1"/>
          </p:cNvSpPr>
          <p:nvPr/>
        </p:nvSpPr>
        <p:spPr bwMode="auto">
          <a:xfrm>
            <a:off x="5432425" y="6352143"/>
            <a:ext cx="2877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solidFill>
                  <a:srgbClr val="0070C0"/>
                </a:solidFill>
              </a:rPr>
              <a:t>Agrawal et al., Figure 9.20</a:t>
            </a:r>
          </a:p>
        </p:txBody>
      </p:sp>
      <p:pic>
        <p:nvPicPr>
          <p:cNvPr id="15"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7589" y="2705553"/>
            <a:ext cx="8368821" cy="320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5159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6886"/>
          <a:stretch/>
        </p:blipFill>
        <p:spPr bwMode="auto">
          <a:xfrm>
            <a:off x="-17949" y="1354131"/>
            <a:ext cx="6609249" cy="5373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latechlogo.gif"/>
                <p:cNvPicPr>
                  <a:picLocks noChangeAspect="1"/>
                </p:cNvPicPr>
                <p:nvPr/>
              </p:nvPicPr>
              <p:blipFill>
                <a:blip r:embed="rId4"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21</a:t>
            </a:fld>
            <a:endParaRPr lang="en-US" dirty="0"/>
          </a:p>
        </p:txBody>
      </p:sp>
      <p:sp>
        <p:nvSpPr>
          <p:cNvPr id="15" name="TextBox 14"/>
          <p:cNvSpPr txBox="1"/>
          <p:nvPr/>
        </p:nvSpPr>
        <p:spPr>
          <a:xfrm>
            <a:off x="4724400" y="6450687"/>
            <a:ext cx="3733800" cy="276999"/>
          </a:xfrm>
          <a:prstGeom prst="rect">
            <a:avLst/>
          </a:prstGeom>
          <a:noFill/>
        </p:spPr>
        <p:txBody>
          <a:bodyPr wrap="square" rtlCol="0">
            <a:spAutoFit/>
          </a:bodyPr>
          <a:lstStyle/>
          <a:p>
            <a:pPr algn="ctr"/>
            <a:r>
              <a:rPr lang="en-US" sz="1200" dirty="0">
                <a:solidFill>
                  <a:srgbClr val="0070C0"/>
                </a:solidFill>
              </a:rPr>
              <a:t>Figures from Chapter 2.6, Ratner et al., 2004</a:t>
            </a:r>
          </a:p>
        </p:txBody>
      </p:sp>
      <p:pic>
        <p:nvPicPr>
          <p:cNvPr id="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83726"/>
          <a:stretch/>
        </p:blipFill>
        <p:spPr bwMode="auto">
          <a:xfrm>
            <a:off x="6096000" y="4953001"/>
            <a:ext cx="2900263" cy="461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Content Placeholder 2"/>
          <p:cNvSpPr>
            <a:spLocks noGrp="1"/>
          </p:cNvSpPr>
          <p:nvPr>
            <p:ph idx="1"/>
          </p:nvPr>
        </p:nvSpPr>
        <p:spPr>
          <a:xfrm>
            <a:off x="6296900" y="2362200"/>
            <a:ext cx="2699363" cy="1143000"/>
          </a:xfrm>
        </p:spPr>
        <p:txBody>
          <a:bodyPr>
            <a:normAutofit fontScale="70000" lnSpcReduction="20000"/>
          </a:bodyPr>
          <a:lstStyle/>
          <a:p>
            <a:pPr marL="0" indent="0">
              <a:spcBef>
                <a:spcPts val="0"/>
              </a:spcBef>
              <a:buNone/>
            </a:pPr>
            <a:r>
              <a:rPr lang="en-US" sz="4000" dirty="0"/>
              <a:t>Stimulus responsive</a:t>
            </a:r>
          </a:p>
          <a:p>
            <a:pPr marL="0" indent="0">
              <a:spcBef>
                <a:spcPts val="0"/>
              </a:spcBef>
              <a:buNone/>
            </a:pPr>
            <a:r>
              <a:rPr lang="en-US" sz="4000" dirty="0"/>
              <a:t>polymers</a:t>
            </a:r>
          </a:p>
        </p:txBody>
      </p:sp>
    </p:spTree>
    <p:extLst>
      <p:ext uri="{BB962C8B-B14F-4D97-AF65-F5344CB8AC3E}">
        <p14:creationId xmlns:p14="http://schemas.microsoft.com/office/powerpoint/2010/main" val="2452324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26139" y="2209800"/>
            <a:ext cx="4610495" cy="1143000"/>
          </a:xfrm>
        </p:spPr>
        <p:txBody>
          <a:bodyPr>
            <a:normAutofit fontScale="85000" lnSpcReduction="10000"/>
          </a:bodyPr>
          <a:lstStyle/>
          <a:p>
            <a:pPr marL="0" indent="0">
              <a:spcBef>
                <a:spcPts val="0"/>
              </a:spcBef>
              <a:buNone/>
            </a:pPr>
            <a:r>
              <a:rPr lang="en-US" sz="4000" dirty="0"/>
              <a:t>Biomolecules conjugated to smart polymers</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22</a:t>
            </a:fld>
            <a:endParaRPr lang="en-US" dirty="0"/>
          </a:p>
        </p:txBody>
      </p:sp>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070" y="1337439"/>
            <a:ext cx="3146929" cy="5095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4724400" y="6450687"/>
            <a:ext cx="3733800" cy="276999"/>
          </a:xfrm>
          <a:prstGeom prst="rect">
            <a:avLst/>
          </a:prstGeom>
          <a:noFill/>
        </p:spPr>
        <p:txBody>
          <a:bodyPr wrap="square" rtlCol="0">
            <a:spAutoFit/>
          </a:bodyPr>
          <a:lstStyle/>
          <a:p>
            <a:pPr algn="ctr"/>
            <a:r>
              <a:rPr lang="en-US" sz="1200" dirty="0">
                <a:solidFill>
                  <a:srgbClr val="0070C0"/>
                </a:solidFill>
              </a:rPr>
              <a:t>Figure from Chapter 2.6, Ratner et al., 2004</a:t>
            </a:r>
          </a:p>
        </p:txBody>
      </p:sp>
      <p:pic>
        <p:nvPicPr>
          <p:cNvPr id="2457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4419600"/>
            <a:ext cx="5632174"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6428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1970" y="1211072"/>
            <a:ext cx="6078819" cy="805015"/>
          </a:xfrm>
        </p:spPr>
        <p:txBody>
          <a:bodyPr>
            <a:normAutofit/>
          </a:bodyPr>
          <a:lstStyle/>
          <a:p>
            <a:r>
              <a:rPr lang="en-US" sz="3600" dirty="0"/>
              <a:t>Micro-contact printing</a:t>
            </a:r>
          </a:p>
        </p:txBody>
      </p:sp>
      <p:grpSp>
        <p:nvGrpSpPr>
          <p:cNvPr id="3" name="Group 2"/>
          <p:cNvGrpSpPr/>
          <p:nvPr/>
        </p:nvGrpSpPr>
        <p:grpSpPr>
          <a:xfrm>
            <a:off x="0" y="0"/>
            <a:ext cx="9144000" cy="1524000"/>
            <a:chOff x="0" y="0"/>
            <a:chExt cx="9144000" cy="1524000"/>
          </a:xfrm>
        </p:grpSpPr>
        <p:sp>
          <p:nvSpPr>
            <p:cNvPr id="4" name="Freeform 3"/>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5"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6"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7" name="Group 6"/>
            <p:cNvGrpSpPr/>
            <p:nvPr/>
          </p:nvGrpSpPr>
          <p:grpSpPr>
            <a:xfrm>
              <a:off x="76200" y="76200"/>
              <a:ext cx="914400" cy="914400"/>
              <a:chOff x="76200" y="76200"/>
              <a:chExt cx="914400" cy="914400"/>
            </a:xfrm>
          </p:grpSpPr>
          <p:sp>
            <p:nvSpPr>
              <p:cNvPr id="8" name="Oval 7"/>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6"/>
              <p:cNvGrpSpPr/>
              <p:nvPr/>
            </p:nvGrpSpPr>
            <p:grpSpPr>
              <a:xfrm>
                <a:off x="257629" y="297231"/>
                <a:ext cx="580571" cy="540969"/>
                <a:chOff x="-8229599" y="518558"/>
                <a:chExt cx="4571999" cy="4087423"/>
              </a:xfrm>
            </p:grpSpPr>
            <p:sp>
              <p:nvSpPr>
                <p:cNvPr id="10"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12" name="Slide Number Placeholder 11"/>
          <p:cNvSpPr>
            <a:spLocks noGrp="1"/>
          </p:cNvSpPr>
          <p:nvPr>
            <p:ph type="sldNum" sz="quarter" idx="12"/>
          </p:nvPr>
        </p:nvSpPr>
        <p:spPr/>
        <p:txBody>
          <a:bodyPr/>
          <a:lstStyle/>
          <a:p>
            <a:fld id="{EC60E923-2B32-4D95-91D7-46453B25A98D}" type="slidenum">
              <a:rPr lang="en-US" smtClean="0"/>
              <a:t>23</a:t>
            </a:fld>
            <a:endParaRPr lang="en-US"/>
          </a:p>
        </p:txBody>
      </p:sp>
      <p:sp>
        <p:nvSpPr>
          <p:cNvPr id="13" name="Text Box 4"/>
          <p:cNvSpPr txBox="1">
            <a:spLocks noChangeArrowheads="1"/>
          </p:cNvSpPr>
          <p:nvPr/>
        </p:nvSpPr>
        <p:spPr bwMode="auto">
          <a:xfrm>
            <a:off x="134938" y="6438900"/>
            <a:ext cx="51482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400" dirty="0"/>
              <a:t>© 2014 C. M. Agrawal, J. L. Ong, M. R. </a:t>
            </a:r>
            <a:r>
              <a:rPr lang="en-US" altLang="en-US" sz="1400" dirty="0" err="1"/>
              <a:t>Appleford</a:t>
            </a:r>
            <a:r>
              <a:rPr lang="en-US" altLang="en-US" sz="1400" dirty="0"/>
              <a:t> and G. Mani </a:t>
            </a:r>
          </a:p>
        </p:txBody>
      </p:sp>
      <p:sp>
        <p:nvSpPr>
          <p:cNvPr id="14" name="Rectangle 3"/>
          <p:cNvSpPr>
            <a:spLocks noChangeArrowheads="1"/>
          </p:cNvSpPr>
          <p:nvPr/>
        </p:nvSpPr>
        <p:spPr bwMode="auto">
          <a:xfrm>
            <a:off x="5432425" y="6352143"/>
            <a:ext cx="2877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solidFill>
                  <a:srgbClr val="0070C0"/>
                </a:solidFill>
              </a:rPr>
              <a:t>Agrawal et al., Figure 9.21</a:t>
            </a:r>
          </a:p>
        </p:txBody>
      </p:sp>
      <p:pic>
        <p:nvPicPr>
          <p:cNvPr id="15"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0623" y="2688771"/>
            <a:ext cx="8266177"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655909" y="5647452"/>
            <a:ext cx="2555376" cy="461665"/>
          </a:xfrm>
          <a:prstGeom prst="rect">
            <a:avLst/>
          </a:prstGeom>
          <a:noFill/>
        </p:spPr>
        <p:txBody>
          <a:bodyPr wrap="square" rtlCol="0">
            <a:spAutoFit/>
          </a:bodyPr>
          <a:lstStyle/>
          <a:p>
            <a:pPr algn="ctr"/>
            <a:r>
              <a:rPr lang="en-US" sz="2400" i="1" dirty="0">
                <a:solidFill>
                  <a:srgbClr val="0070C0"/>
                </a:solidFill>
              </a:rPr>
              <a:t>Planar stamp</a:t>
            </a:r>
          </a:p>
        </p:txBody>
      </p:sp>
      <p:sp>
        <p:nvSpPr>
          <p:cNvPr id="17" name="TextBox 16"/>
          <p:cNvSpPr txBox="1"/>
          <p:nvPr/>
        </p:nvSpPr>
        <p:spPr>
          <a:xfrm>
            <a:off x="5593592" y="5634333"/>
            <a:ext cx="2555376" cy="461665"/>
          </a:xfrm>
          <a:prstGeom prst="rect">
            <a:avLst/>
          </a:prstGeom>
          <a:noFill/>
        </p:spPr>
        <p:txBody>
          <a:bodyPr wrap="square" rtlCol="0">
            <a:spAutoFit/>
          </a:bodyPr>
          <a:lstStyle/>
          <a:p>
            <a:pPr algn="ctr"/>
            <a:r>
              <a:rPr lang="en-US" sz="2400" i="1" dirty="0">
                <a:solidFill>
                  <a:srgbClr val="0070C0"/>
                </a:solidFill>
              </a:rPr>
              <a:t>Rolling stamp</a:t>
            </a:r>
          </a:p>
        </p:txBody>
      </p:sp>
    </p:spTree>
    <p:extLst>
      <p:ext uri="{BB962C8B-B14F-4D97-AF65-F5344CB8AC3E}">
        <p14:creationId xmlns:p14="http://schemas.microsoft.com/office/powerpoint/2010/main" val="1465159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11072"/>
            <a:ext cx="7395990" cy="805015"/>
          </a:xfrm>
        </p:spPr>
        <p:txBody>
          <a:bodyPr>
            <a:normAutofit/>
          </a:bodyPr>
          <a:lstStyle/>
          <a:p>
            <a:r>
              <a:rPr lang="en-US" sz="3600" dirty="0"/>
              <a:t>Dip-pen lithography</a:t>
            </a:r>
          </a:p>
        </p:txBody>
      </p:sp>
      <p:grpSp>
        <p:nvGrpSpPr>
          <p:cNvPr id="3" name="Group 2"/>
          <p:cNvGrpSpPr/>
          <p:nvPr/>
        </p:nvGrpSpPr>
        <p:grpSpPr>
          <a:xfrm>
            <a:off x="0" y="0"/>
            <a:ext cx="9144000" cy="1524000"/>
            <a:chOff x="0" y="0"/>
            <a:chExt cx="9144000" cy="1524000"/>
          </a:xfrm>
        </p:grpSpPr>
        <p:sp>
          <p:nvSpPr>
            <p:cNvPr id="4" name="Freeform 3"/>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5"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6"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7" name="Group 6"/>
            <p:cNvGrpSpPr/>
            <p:nvPr/>
          </p:nvGrpSpPr>
          <p:grpSpPr>
            <a:xfrm>
              <a:off x="76200" y="76200"/>
              <a:ext cx="914400" cy="914400"/>
              <a:chOff x="76200" y="76200"/>
              <a:chExt cx="914400" cy="914400"/>
            </a:xfrm>
          </p:grpSpPr>
          <p:sp>
            <p:nvSpPr>
              <p:cNvPr id="8" name="Oval 7"/>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6"/>
              <p:cNvGrpSpPr/>
              <p:nvPr/>
            </p:nvGrpSpPr>
            <p:grpSpPr>
              <a:xfrm>
                <a:off x="257629" y="297231"/>
                <a:ext cx="580571" cy="540969"/>
                <a:chOff x="-8229599" y="518558"/>
                <a:chExt cx="4571999" cy="4087423"/>
              </a:xfrm>
            </p:grpSpPr>
            <p:sp>
              <p:nvSpPr>
                <p:cNvPr id="10"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12" name="Slide Number Placeholder 11"/>
          <p:cNvSpPr>
            <a:spLocks noGrp="1"/>
          </p:cNvSpPr>
          <p:nvPr>
            <p:ph type="sldNum" sz="quarter" idx="12"/>
          </p:nvPr>
        </p:nvSpPr>
        <p:spPr/>
        <p:txBody>
          <a:bodyPr/>
          <a:lstStyle/>
          <a:p>
            <a:fld id="{EC60E923-2B32-4D95-91D7-46453B25A98D}" type="slidenum">
              <a:rPr lang="en-US" smtClean="0"/>
              <a:t>24</a:t>
            </a:fld>
            <a:endParaRPr lang="en-US"/>
          </a:p>
        </p:txBody>
      </p:sp>
      <p:sp>
        <p:nvSpPr>
          <p:cNvPr id="13" name="Text Box 4"/>
          <p:cNvSpPr txBox="1">
            <a:spLocks noChangeArrowheads="1"/>
          </p:cNvSpPr>
          <p:nvPr/>
        </p:nvSpPr>
        <p:spPr bwMode="auto">
          <a:xfrm>
            <a:off x="134938" y="6438900"/>
            <a:ext cx="51482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400" dirty="0"/>
              <a:t>© 2014 C. M. Agrawal, J. L. Ong, M. R. </a:t>
            </a:r>
            <a:r>
              <a:rPr lang="en-US" altLang="en-US" sz="1400" dirty="0" err="1"/>
              <a:t>Appleford</a:t>
            </a:r>
            <a:r>
              <a:rPr lang="en-US" altLang="en-US" sz="1400" dirty="0"/>
              <a:t> and G. Mani </a:t>
            </a:r>
          </a:p>
        </p:txBody>
      </p:sp>
      <p:sp>
        <p:nvSpPr>
          <p:cNvPr id="14" name="Rectangle 3"/>
          <p:cNvSpPr>
            <a:spLocks noChangeArrowheads="1"/>
          </p:cNvSpPr>
          <p:nvPr/>
        </p:nvSpPr>
        <p:spPr bwMode="auto">
          <a:xfrm>
            <a:off x="5432425" y="6352143"/>
            <a:ext cx="2877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solidFill>
                  <a:srgbClr val="0070C0"/>
                </a:solidFill>
              </a:rPr>
              <a:t>Agrawal et al., Figure 9.22</a:t>
            </a:r>
          </a:p>
        </p:txBody>
      </p:sp>
      <p:pic>
        <p:nvPicPr>
          <p:cNvPr id="15"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914" y="2326822"/>
            <a:ext cx="7529207" cy="3159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1585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211072"/>
            <a:ext cx="6633990" cy="805015"/>
          </a:xfrm>
        </p:spPr>
        <p:txBody>
          <a:bodyPr>
            <a:normAutofit/>
          </a:bodyPr>
          <a:lstStyle/>
          <a:p>
            <a:r>
              <a:rPr lang="en-US" sz="3600" dirty="0"/>
              <a:t>LbL dipping process</a:t>
            </a:r>
          </a:p>
        </p:txBody>
      </p:sp>
      <p:grpSp>
        <p:nvGrpSpPr>
          <p:cNvPr id="3" name="Group 2"/>
          <p:cNvGrpSpPr/>
          <p:nvPr/>
        </p:nvGrpSpPr>
        <p:grpSpPr>
          <a:xfrm>
            <a:off x="0" y="0"/>
            <a:ext cx="9144000" cy="1524000"/>
            <a:chOff x="0" y="0"/>
            <a:chExt cx="9144000" cy="1524000"/>
          </a:xfrm>
        </p:grpSpPr>
        <p:sp>
          <p:nvSpPr>
            <p:cNvPr id="4" name="Freeform 3"/>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5"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6"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7" name="Group 6"/>
            <p:cNvGrpSpPr/>
            <p:nvPr/>
          </p:nvGrpSpPr>
          <p:grpSpPr>
            <a:xfrm>
              <a:off x="76200" y="76200"/>
              <a:ext cx="914400" cy="914400"/>
              <a:chOff x="76200" y="76200"/>
              <a:chExt cx="914400" cy="914400"/>
            </a:xfrm>
          </p:grpSpPr>
          <p:sp>
            <p:nvSpPr>
              <p:cNvPr id="8" name="Oval 7"/>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6"/>
              <p:cNvGrpSpPr/>
              <p:nvPr/>
            </p:nvGrpSpPr>
            <p:grpSpPr>
              <a:xfrm>
                <a:off x="257629" y="297231"/>
                <a:ext cx="580571" cy="540969"/>
                <a:chOff x="-8229599" y="518558"/>
                <a:chExt cx="4571999" cy="4087423"/>
              </a:xfrm>
            </p:grpSpPr>
            <p:sp>
              <p:nvSpPr>
                <p:cNvPr id="10"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12" name="Slide Number Placeholder 11"/>
          <p:cNvSpPr>
            <a:spLocks noGrp="1"/>
          </p:cNvSpPr>
          <p:nvPr>
            <p:ph type="sldNum" sz="quarter" idx="12"/>
          </p:nvPr>
        </p:nvSpPr>
        <p:spPr/>
        <p:txBody>
          <a:bodyPr/>
          <a:lstStyle/>
          <a:p>
            <a:fld id="{EC60E923-2B32-4D95-91D7-46453B25A98D}" type="slidenum">
              <a:rPr lang="en-US" smtClean="0"/>
              <a:t>25</a:t>
            </a:fld>
            <a:endParaRPr lang="en-US"/>
          </a:p>
        </p:txBody>
      </p:sp>
      <p:sp>
        <p:nvSpPr>
          <p:cNvPr id="13" name="Text Box 4"/>
          <p:cNvSpPr txBox="1">
            <a:spLocks noChangeArrowheads="1"/>
          </p:cNvSpPr>
          <p:nvPr/>
        </p:nvSpPr>
        <p:spPr bwMode="auto">
          <a:xfrm>
            <a:off x="134938" y="6438900"/>
            <a:ext cx="51482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400" dirty="0"/>
              <a:t>© 2014 C. M. Agrawal, J. L. Ong, M. R. </a:t>
            </a:r>
            <a:r>
              <a:rPr lang="en-US" altLang="en-US" sz="1400" dirty="0" err="1"/>
              <a:t>Appleford</a:t>
            </a:r>
            <a:r>
              <a:rPr lang="en-US" altLang="en-US" sz="1400" dirty="0"/>
              <a:t> and G. Mani </a:t>
            </a:r>
          </a:p>
        </p:txBody>
      </p:sp>
      <p:sp>
        <p:nvSpPr>
          <p:cNvPr id="14" name="Rectangle 3"/>
          <p:cNvSpPr>
            <a:spLocks noChangeArrowheads="1"/>
          </p:cNvSpPr>
          <p:nvPr/>
        </p:nvSpPr>
        <p:spPr bwMode="auto">
          <a:xfrm>
            <a:off x="5432425" y="6352143"/>
            <a:ext cx="2877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solidFill>
                  <a:srgbClr val="0070C0"/>
                </a:solidFill>
              </a:rPr>
              <a:t>Agrawal et al., Figure 9.23</a:t>
            </a:r>
          </a:p>
        </p:txBody>
      </p:sp>
      <p:pic>
        <p:nvPicPr>
          <p:cNvPr id="15"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0382" y="2480580"/>
            <a:ext cx="6808399" cy="373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1585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0493" y="1946993"/>
            <a:ext cx="3553333" cy="3458899"/>
          </a:xfrm>
        </p:spPr>
        <p:txBody>
          <a:bodyPr>
            <a:normAutofit/>
          </a:bodyPr>
          <a:lstStyle/>
          <a:p>
            <a:r>
              <a:rPr lang="en-US" sz="3600" dirty="0"/>
              <a:t>Simplified complexation</a:t>
            </a:r>
            <a:br>
              <a:rPr lang="en-US" sz="3600" dirty="0"/>
            </a:br>
            <a:r>
              <a:rPr lang="en-US" sz="3600" dirty="0"/>
              <a:t>diagram using LbL</a:t>
            </a:r>
          </a:p>
        </p:txBody>
      </p:sp>
      <p:grpSp>
        <p:nvGrpSpPr>
          <p:cNvPr id="3" name="Group 2"/>
          <p:cNvGrpSpPr/>
          <p:nvPr/>
        </p:nvGrpSpPr>
        <p:grpSpPr>
          <a:xfrm>
            <a:off x="0" y="0"/>
            <a:ext cx="9144000" cy="1524000"/>
            <a:chOff x="0" y="0"/>
            <a:chExt cx="9144000" cy="1524000"/>
          </a:xfrm>
        </p:grpSpPr>
        <p:sp>
          <p:nvSpPr>
            <p:cNvPr id="4" name="Freeform 3"/>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5"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6"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7" name="Group 6"/>
            <p:cNvGrpSpPr/>
            <p:nvPr/>
          </p:nvGrpSpPr>
          <p:grpSpPr>
            <a:xfrm>
              <a:off x="76200" y="76200"/>
              <a:ext cx="914400" cy="914400"/>
              <a:chOff x="76200" y="76200"/>
              <a:chExt cx="914400" cy="914400"/>
            </a:xfrm>
          </p:grpSpPr>
          <p:sp>
            <p:nvSpPr>
              <p:cNvPr id="8" name="Oval 7"/>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6"/>
              <p:cNvGrpSpPr/>
              <p:nvPr/>
            </p:nvGrpSpPr>
            <p:grpSpPr>
              <a:xfrm>
                <a:off x="257629" y="297231"/>
                <a:ext cx="580571" cy="540969"/>
                <a:chOff x="-8229599" y="518558"/>
                <a:chExt cx="4571999" cy="4087423"/>
              </a:xfrm>
            </p:grpSpPr>
            <p:sp>
              <p:nvSpPr>
                <p:cNvPr id="10"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12" name="Slide Number Placeholder 11"/>
          <p:cNvSpPr>
            <a:spLocks noGrp="1"/>
          </p:cNvSpPr>
          <p:nvPr>
            <p:ph type="sldNum" sz="quarter" idx="12"/>
          </p:nvPr>
        </p:nvSpPr>
        <p:spPr/>
        <p:txBody>
          <a:bodyPr/>
          <a:lstStyle/>
          <a:p>
            <a:fld id="{EC60E923-2B32-4D95-91D7-46453B25A98D}" type="slidenum">
              <a:rPr lang="en-US" smtClean="0"/>
              <a:t>26</a:t>
            </a:fld>
            <a:endParaRPr lang="en-US" dirty="0"/>
          </a:p>
        </p:txBody>
      </p:sp>
      <p:sp>
        <p:nvSpPr>
          <p:cNvPr id="13" name="Text Box 4"/>
          <p:cNvSpPr txBox="1">
            <a:spLocks noChangeArrowheads="1"/>
          </p:cNvSpPr>
          <p:nvPr/>
        </p:nvSpPr>
        <p:spPr bwMode="auto">
          <a:xfrm>
            <a:off x="134938" y="6438900"/>
            <a:ext cx="51482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400" dirty="0"/>
              <a:t>© 2014 C. M. Agrawal, J. L. Ong, M. R. </a:t>
            </a:r>
            <a:r>
              <a:rPr lang="en-US" altLang="en-US" sz="1400" dirty="0" err="1"/>
              <a:t>Appleford</a:t>
            </a:r>
            <a:r>
              <a:rPr lang="en-US" altLang="en-US" sz="1400" dirty="0"/>
              <a:t> and G. Mani </a:t>
            </a:r>
          </a:p>
        </p:txBody>
      </p:sp>
      <p:sp>
        <p:nvSpPr>
          <p:cNvPr id="14" name="Rectangle 3"/>
          <p:cNvSpPr>
            <a:spLocks noChangeArrowheads="1"/>
          </p:cNvSpPr>
          <p:nvPr/>
        </p:nvSpPr>
        <p:spPr bwMode="auto">
          <a:xfrm>
            <a:off x="5432425" y="6352143"/>
            <a:ext cx="2877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solidFill>
                  <a:srgbClr val="0070C0"/>
                </a:solidFill>
              </a:rPr>
              <a:t>Agrawal et al., Figure 9.24</a:t>
            </a:r>
          </a:p>
        </p:txBody>
      </p:sp>
      <p:pic>
        <p:nvPicPr>
          <p:cNvPr id="15"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1379991"/>
            <a:ext cx="4403569" cy="4972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7673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9989" y="1245959"/>
            <a:ext cx="5403903" cy="805015"/>
          </a:xfrm>
        </p:spPr>
        <p:txBody>
          <a:bodyPr>
            <a:normAutofit fontScale="90000"/>
          </a:bodyPr>
          <a:lstStyle/>
          <a:p>
            <a:r>
              <a:rPr lang="en-US" sz="3600" dirty="0"/>
              <a:t>Multilayer film deposition – spin coating with LbL</a:t>
            </a:r>
          </a:p>
        </p:txBody>
      </p:sp>
      <p:grpSp>
        <p:nvGrpSpPr>
          <p:cNvPr id="3" name="Group 2"/>
          <p:cNvGrpSpPr/>
          <p:nvPr/>
        </p:nvGrpSpPr>
        <p:grpSpPr>
          <a:xfrm>
            <a:off x="0" y="0"/>
            <a:ext cx="9144000" cy="1524000"/>
            <a:chOff x="0" y="0"/>
            <a:chExt cx="9144000" cy="1524000"/>
          </a:xfrm>
        </p:grpSpPr>
        <p:sp>
          <p:nvSpPr>
            <p:cNvPr id="4" name="Freeform 3"/>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5"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6"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7" name="Group 6"/>
            <p:cNvGrpSpPr/>
            <p:nvPr/>
          </p:nvGrpSpPr>
          <p:grpSpPr>
            <a:xfrm>
              <a:off x="76200" y="76200"/>
              <a:ext cx="914400" cy="914400"/>
              <a:chOff x="76200" y="76200"/>
              <a:chExt cx="914400" cy="914400"/>
            </a:xfrm>
          </p:grpSpPr>
          <p:sp>
            <p:nvSpPr>
              <p:cNvPr id="8" name="Oval 7"/>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6"/>
              <p:cNvGrpSpPr/>
              <p:nvPr/>
            </p:nvGrpSpPr>
            <p:grpSpPr>
              <a:xfrm>
                <a:off x="257629" y="297231"/>
                <a:ext cx="580571" cy="540969"/>
                <a:chOff x="-8229599" y="518558"/>
                <a:chExt cx="4571999" cy="4087423"/>
              </a:xfrm>
            </p:grpSpPr>
            <p:sp>
              <p:nvSpPr>
                <p:cNvPr id="10"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12" name="Slide Number Placeholder 11"/>
          <p:cNvSpPr>
            <a:spLocks noGrp="1"/>
          </p:cNvSpPr>
          <p:nvPr>
            <p:ph type="sldNum" sz="quarter" idx="12"/>
          </p:nvPr>
        </p:nvSpPr>
        <p:spPr/>
        <p:txBody>
          <a:bodyPr/>
          <a:lstStyle/>
          <a:p>
            <a:fld id="{EC60E923-2B32-4D95-91D7-46453B25A98D}" type="slidenum">
              <a:rPr lang="en-US" smtClean="0"/>
              <a:t>27</a:t>
            </a:fld>
            <a:endParaRPr lang="en-US"/>
          </a:p>
        </p:txBody>
      </p:sp>
      <p:sp>
        <p:nvSpPr>
          <p:cNvPr id="13" name="Text Box 4"/>
          <p:cNvSpPr txBox="1">
            <a:spLocks noChangeArrowheads="1"/>
          </p:cNvSpPr>
          <p:nvPr/>
        </p:nvSpPr>
        <p:spPr bwMode="auto">
          <a:xfrm>
            <a:off x="134938" y="6438900"/>
            <a:ext cx="51482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400" dirty="0"/>
              <a:t>© 2014 C. M. Agrawal, J. L. Ong, M. R. </a:t>
            </a:r>
            <a:r>
              <a:rPr lang="en-US" altLang="en-US" sz="1400" dirty="0" err="1"/>
              <a:t>Appleford</a:t>
            </a:r>
            <a:r>
              <a:rPr lang="en-US" altLang="en-US" sz="1400" dirty="0"/>
              <a:t> and G. Mani </a:t>
            </a:r>
          </a:p>
        </p:txBody>
      </p:sp>
      <p:sp>
        <p:nvSpPr>
          <p:cNvPr id="14" name="Rectangle 3"/>
          <p:cNvSpPr>
            <a:spLocks noChangeArrowheads="1"/>
          </p:cNvSpPr>
          <p:nvPr/>
        </p:nvSpPr>
        <p:spPr bwMode="auto">
          <a:xfrm>
            <a:off x="5432425" y="6352143"/>
            <a:ext cx="2877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solidFill>
                  <a:srgbClr val="0070C0"/>
                </a:solidFill>
              </a:rPr>
              <a:t>Agrawal et al., Figure 9.25</a:t>
            </a:r>
          </a:p>
        </p:txBody>
      </p:sp>
      <p:pic>
        <p:nvPicPr>
          <p:cNvPr id="15" name="Picture 5" descr="Z:\GRAPHICS\Agrawal-etal_9780521116909_13-TS-6728\JPEG &amp; PPT\Ch 09\Agrawal-etal_Figure 9_2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3605" y="2408919"/>
            <a:ext cx="4338411" cy="380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7673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456" y="1211072"/>
            <a:ext cx="6220333" cy="911642"/>
          </a:xfrm>
        </p:spPr>
        <p:txBody>
          <a:bodyPr>
            <a:normAutofit/>
          </a:bodyPr>
          <a:lstStyle/>
          <a:p>
            <a:r>
              <a:rPr lang="en-US" sz="3600" dirty="0"/>
              <a:t>Spray-LbL assembly</a:t>
            </a:r>
          </a:p>
        </p:txBody>
      </p:sp>
      <p:grpSp>
        <p:nvGrpSpPr>
          <p:cNvPr id="3" name="Group 2"/>
          <p:cNvGrpSpPr/>
          <p:nvPr/>
        </p:nvGrpSpPr>
        <p:grpSpPr>
          <a:xfrm>
            <a:off x="0" y="0"/>
            <a:ext cx="9144000" cy="1524000"/>
            <a:chOff x="0" y="0"/>
            <a:chExt cx="9144000" cy="1524000"/>
          </a:xfrm>
        </p:grpSpPr>
        <p:sp>
          <p:nvSpPr>
            <p:cNvPr id="4" name="Freeform 3"/>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5"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6"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7" name="Group 6"/>
            <p:cNvGrpSpPr/>
            <p:nvPr/>
          </p:nvGrpSpPr>
          <p:grpSpPr>
            <a:xfrm>
              <a:off x="76200" y="76200"/>
              <a:ext cx="914400" cy="914400"/>
              <a:chOff x="76200" y="76200"/>
              <a:chExt cx="914400" cy="914400"/>
            </a:xfrm>
          </p:grpSpPr>
          <p:sp>
            <p:nvSpPr>
              <p:cNvPr id="8" name="Oval 7"/>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6"/>
              <p:cNvGrpSpPr/>
              <p:nvPr/>
            </p:nvGrpSpPr>
            <p:grpSpPr>
              <a:xfrm>
                <a:off x="257629" y="297231"/>
                <a:ext cx="580571" cy="540969"/>
                <a:chOff x="-8229599" y="518558"/>
                <a:chExt cx="4571999" cy="4087423"/>
              </a:xfrm>
            </p:grpSpPr>
            <p:sp>
              <p:nvSpPr>
                <p:cNvPr id="10"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12" name="Slide Number Placeholder 11"/>
          <p:cNvSpPr>
            <a:spLocks noGrp="1"/>
          </p:cNvSpPr>
          <p:nvPr>
            <p:ph type="sldNum" sz="quarter" idx="12"/>
          </p:nvPr>
        </p:nvSpPr>
        <p:spPr/>
        <p:txBody>
          <a:bodyPr/>
          <a:lstStyle/>
          <a:p>
            <a:fld id="{EC60E923-2B32-4D95-91D7-46453B25A98D}" type="slidenum">
              <a:rPr lang="en-US" smtClean="0"/>
              <a:t>28</a:t>
            </a:fld>
            <a:endParaRPr lang="en-US" dirty="0"/>
          </a:p>
        </p:txBody>
      </p:sp>
      <p:sp>
        <p:nvSpPr>
          <p:cNvPr id="13" name="Text Box 4"/>
          <p:cNvSpPr txBox="1">
            <a:spLocks noChangeArrowheads="1"/>
          </p:cNvSpPr>
          <p:nvPr/>
        </p:nvSpPr>
        <p:spPr bwMode="auto">
          <a:xfrm>
            <a:off x="134938" y="6438900"/>
            <a:ext cx="51482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400" dirty="0"/>
              <a:t>© 2014 C. M. Agrawal, J. L. Ong, M. R. </a:t>
            </a:r>
            <a:r>
              <a:rPr lang="en-US" altLang="en-US" sz="1400" dirty="0" err="1"/>
              <a:t>Appleford</a:t>
            </a:r>
            <a:r>
              <a:rPr lang="en-US" altLang="en-US" sz="1400" dirty="0"/>
              <a:t> and G. Mani </a:t>
            </a:r>
          </a:p>
        </p:txBody>
      </p:sp>
      <p:sp>
        <p:nvSpPr>
          <p:cNvPr id="14" name="Rectangle 3"/>
          <p:cNvSpPr>
            <a:spLocks noChangeArrowheads="1"/>
          </p:cNvSpPr>
          <p:nvPr/>
        </p:nvSpPr>
        <p:spPr bwMode="auto">
          <a:xfrm>
            <a:off x="5432425" y="6352143"/>
            <a:ext cx="2877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solidFill>
                  <a:srgbClr val="0070C0"/>
                </a:solidFill>
              </a:rPr>
              <a:t>Agrawal et al., Figure 9.26</a:t>
            </a:r>
          </a:p>
        </p:txBody>
      </p:sp>
      <p:pic>
        <p:nvPicPr>
          <p:cNvPr id="15" name="Picture 5" descr="Z:\GRAPHICS\Agrawal-etal_9780521116909_13-TS-6728\JPEG &amp; PPT\Ch 09\Agrawal-etal_Figure 9_2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759" y="3115808"/>
            <a:ext cx="7719377" cy="243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7673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12" y="1211072"/>
            <a:ext cx="7395990" cy="805015"/>
          </a:xfrm>
        </p:spPr>
        <p:txBody>
          <a:bodyPr>
            <a:normAutofit/>
          </a:bodyPr>
          <a:lstStyle/>
          <a:p>
            <a:r>
              <a:rPr lang="en-US" sz="3600" dirty="0"/>
              <a:t>Direct current glow discharge</a:t>
            </a:r>
          </a:p>
        </p:txBody>
      </p:sp>
      <p:grpSp>
        <p:nvGrpSpPr>
          <p:cNvPr id="3" name="Group 2"/>
          <p:cNvGrpSpPr/>
          <p:nvPr/>
        </p:nvGrpSpPr>
        <p:grpSpPr>
          <a:xfrm>
            <a:off x="0" y="0"/>
            <a:ext cx="9144000" cy="1524000"/>
            <a:chOff x="0" y="0"/>
            <a:chExt cx="9144000" cy="1524000"/>
          </a:xfrm>
        </p:grpSpPr>
        <p:sp>
          <p:nvSpPr>
            <p:cNvPr id="4" name="Freeform 3"/>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5"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6"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7" name="Group 6"/>
            <p:cNvGrpSpPr/>
            <p:nvPr/>
          </p:nvGrpSpPr>
          <p:grpSpPr>
            <a:xfrm>
              <a:off x="76200" y="76200"/>
              <a:ext cx="914400" cy="914400"/>
              <a:chOff x="76200" y="76200"/>
              <a:chExt cx="914400" cy="914400"/>
            </a:xfrm>
          </p:grpSpPr>
          <p:sp>
            <p:nvSpPr>
              <p:cNvPr id="8" name="Oval 7"/>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6"/>
              <p:cNvGrpSpPr/>
              <p:nvPr/>
            </p:nvGrpSpPr>
            <p:grpSpPr>
              <a:xfrm>
                <a:off x="257629" y="297231"/>
                <a:ext cx="580571" cy="540969"/>
                <a:chOff x="-8229599" y="518558"/>
                <a:chExt cx="4571999" cy="4087423"/>
              </a:xfrm>
            </p:grpSpPr>
            <p:sp>
              <p:nvSpPr>
                <p:cNvPr id="10"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12" name="Slide Number Placeholder 11"/>
          <p:cNvSpPr>
            <a:spLocks noGrp="1"/>
          </p:cNvSpPr>
          <p:nvPr>
            <p:ph type="sldNum" sz="quarter" idx="12"/>
          </p:nvPr>
        </p:nvSpPr>
        <p:spPr/>
        <p:txBody>
          <a:bodyPr/>
          <a:lstStyle/>
          <a:p>
            <a:fld id="{EC60E923-2B32-4D95-91D7-46453B25A98D}" type="slidenum">
              <a:rPr lang="en-US" smtClean="0"/>
              <a:t>29</a:t>
            </a:fld>
            <a:endParaRPr lang="en-US"/>
          </a:p>
        </p:txBody>
      </p:sp>
      <p:sp>
        <p:nvSpPr>
          <p:cNvPr id="13" name="Text Box 4"/>
          <p:cNvSpPr txBox="1">
            <a:spLocks noChangeArrowheads="1"/>
          </p:cNvSpPr>
          <p:nvPr/>
        </p:nvSpPr>
        <p:spPr bwMode="auto">
          <a:xfrm>
            <a:off x="134938" y="6438900"/>
            <a:ext cx="51482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400"/>
              <a:t>© 2014 C. M. Agrawal, J. L. Ong, M. R. Appleford and G. Mani </a:t>
            </a:r>
          </a:p>
        </p:txBody>
      </p:sp>
      <p:sp>
        <p:nvSpPr>
          <p:cNvPr id="14" name="Rectangle 3"/>
          <p:cNvSpPr>
            <a:spLocks noChangeArrowheads="1"/>
          </p:cNvSpPr>
          <p:nvPr/>
        </p:nvSpPr>
        <p:spPr bwMode="auto">
          <a:xfrm>
            <a:off x="5432425" y="6352143"/>
            <a:ext cx="27494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solidFill>
                  <a:srgbClr val="0070C0"/>
                </a:solidFill>
              </a:rPr>
              <a:t>Agrawal et al., Figure 9.3</a:t>
            </a:r>
          </a:p>
        </p:txBody>
      </p:sp>
      <p:pic>
        <p:nvPicPr>
          <p:cNvPr id="15"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3050" y="2727552"/>
            <a:ext cx="7011169" cy="2475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595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7200" y="2209800"/>
            <a:ext cx="4419600" cy="2590800"/>
          </a:xfrm>
        </p:spPr>
        <p:txBody>
          <a:bodyPr>
            <a:normAutofit/>
          </a:bodyPr>
          <a:lstStyle/>
          <a:p>
            <a:pPr marL="0" indent="0">
              <a:buNone/>
            </a:pPr>
            <a:r>
              <a:rPr lang="en-US" sz="4000" dirty="0"/>
              <a:t>Surface structure affects tissue interaction-reaction</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3</a:t>
            </a:fld>
            <a:endParaRPr lang="en-US"/>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384" y="1423299"/>
            <a:ext cx="3557016" cy="1700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59" y="3148083"/>
            <a:ext cx="3573541" cy="1728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709" y="4876800"/>
            <a:ext cx="3558691" cy="173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5148147"/>
            <a:ext cx="4284711" cy="1007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4495800" y="6477000"/>
            <a:ext cx="3385184" cy="276999"/>
          </a:xfrm>
          <a:prstGeom prst="rect">
            <a:avLst/>
          </a:prstGeom>
          <a:noFill/>
        </p:spPr>
        <p:txBody>
          <a:bodyPr wrap="square" rtlCol="0">
            <a:spAutoFit/>
          </a:bodyPr>
          <a:lstStyle/>
          <a:p>
            <a:pPr algn="r"/>
            <a:r>
              <a:rPr lang="en-US" sz="1200" dirty="0">
                <a:solidFill>
                  <a:srgbClr val="0070C0"/>
                </a:solidFill>
              </a:rPr>
              <a:t>Figures from text: Ratner et al., 2004</a:t>
            </a:r>
          </a:p>
        </p:txBody>
      </p:sp>
    </p:spTree>
    <p:extLst>
      <p:ext uri="{BB962C8B-B14F-4D97-AF65-F5344CB8AC3E}">
        <p14:creationId xmlns:p14="http://schemas.microsoft.com/office/powerpoint/2010/main" val="2328799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8766" y="1317171"/>
            <a:ext cx="6128659" cy="805015"/>
          </a:xfrm>
        </p:spPr>
        <p:txBody>
          <a:bodyPr>
            <a:normAutofit fontScale="90000"/>
          </a:bodyPr>
          <a:lstStyle/>
          <a:p>
            <a:r>
              <a:rPr lang="en-US" sz="3600" dirty="0"/>
              <a:t>Capacitively coupled radiofrequency glow discharge</a:t>
            </a:r>
          </a:p>
        </p:txBody>
      </p:sp>
      <p:grpSp>
        <p:nvGrpSpPr>
          <p:cNvPr id="3" name="Group 2"/>
          <p:cNvGrpSpPr/>
          <p:nvPr/>
        </p:nvGrpSpPr>
        <p:grpSpPr>
          <a:xfrm>
            <a:off x="0" y="0"/>
            <a:ext cx="9144000" cy="1524000"/>
            <a:chOff x="0" y="0"/>
            <a:chExt cx="9144000" cy="1524000"/>
          </a:xfrm>
        </p:grpSpPr>
        <p:sp>
          <p:nvSpPr>
            <p:cNvPr id="4" name="Freeform 3"/>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5"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6"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7" name="Group 6"/>
            <p:cNvGrpSpPr/>
            <p:nvPr/>
          </p:nvGrpSpPr>
          <p:grpSpPr>
            <a:xfrm>
              <a:off x="76200" y="76200"/>
              <a:ext cx="914400" cy="914400"/>
              <a:chOff x="76200" y="76200"/>
              <a:chExt cx="914400" cy="914400"/>
            </a:xfrm>
          </p:grpSpPr>
          <p:sp>
            <p:nvSpPr>
              <p:cNvPr id="8" name="Oval 7"/>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6"/>
              <p:cNvGrpSpPr/>
              <p:nvPr/>
            </p:nvGrpSpPr>
            <p:grpSpPr>
              <a:xfrm>
                <a:off x="257629" y="297231"/>
                <a:ext cx="580571" cy="540969"/>
                <a:chOff x="-8229599" y="518558"/>
                <a:chExt cx="4571999" cy="4087423"/>
              </a:xfrm>
            </p:grpSpPr>
            <p:sp>
              <p:nvSpPr>
                <p:cNvPr id="10"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12" name="Slide Number Placeholder 11"/>
          <p:cNvSpPr>
            <a:spLocks noGrp="1"/>
          </p:cNvSpPr>
          <p:nvPr>
            <p:ph type="sldNum" sz="quarter" idx="12"/>
          </p:nvPr>
        </p:nvSpPr>
        <p:spPr/>
        <p:txBody>
          <a:bodyPr/>
          <a:lstStyle/>
          <a:p>
            <a:fld id="{EC60E923-2B32-4D95-91D7-46453B25A98D}" type="slidenum">
              <a:rPr lang="en-US" smtClean="0"/>
              <a:t>30</a:t>
            </a:fld>
            <a:endParaRPr lang="en-US"/>
          </a:p>
        </p:txBody>
      </p:sp>
      <p:sp>
        <p:nvSpPr>
          <p:cNvPr id="13" name="Text Box 4"/>
          <p:cNvSpPr txBox="1">
            <a:spLocks noChangeArrowheads="1"/>
          </p:cNvSpPr>
          <p:nvPr/>
        </p:nvSpPr>
        <p:spPr bwMode="auto">
          <a:xfrm>
            <a:off x="134938" y="6438900"/>
            <a:ext cx="51482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400"/>
              <a:t>© 2014 C. M. Agrawal, J. L. Ong, M. R. Appleford and G. Mani </a:t>
            </a:r>
          </a:p>
        </p:txBody>
      </p:sp>
      <p:sp>
        <p:nvSpPr>
          <p:cNvPr id="14" name="Rectangle 3"/>
          <p:cNvSpPr>
            <a:spLocks noChangeArrowheads="1"/>
          </p:cNvSpPr>
          <p:nvPr/>
        </p:nvSpPr>
        <p:spPr bwMode="auto">
          <a:xfrm>
            <a:off x="5432425" y="6352143"/>
            <a:ext cx="27494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solidFill>
                  <a:srgbClr val="0070C0"/>
                </a:solidFill>
              </a:rPr>
              <a:t>Agrawal et al., Figure 9.4</a:t>
            </a:r>
          </a:p>
        </p:txBody>
      </p:sp>
      <p:pic>
        <p:nvPicPr>
          <p:cNvPr id="15"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599" y="2695575"/>
            <a:ext cx="6498771" cy="3127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9648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9154" y="1396129"/>
            <a:ext cx="5980846" cy="805015"/>
          </a:xfrm>
        </p:spPr>
        <p:txBody>
          <a:bodyPr>
            <a:normAutofit fontScale="90000"/>
          </a:bodyPr>
          <a:lstStyle/>
          <a:p>
            <a:r>
              <a:rPr lang="en-US" sz="3600" dirty="0"/>
              <a:t>Inductively coupled radiofrequency glow discharge</a:t>
            </a:r>
          </a:p>
        </p:txBody>
      </p:sp>
      <p:grpSp>
        <p:nvGrpSpPr>
          <p:cNvPr id="3" name="Group 2"/>
          <p:cNvGrpSpPr/>
          <p:nvPr/>
        </p:nvGrpSpPr>
        <p:grpSpPr>
          <a:xfrm>
            <a:off x="0" y="0"/>
            <a:ext cx="9144000" cy="1524000"/>
            <a:chOff x="0" y="0"/>
            <a:chExt cx="9144000" cy="1524000"/>
          </a:xfrm>
        </p:grpSpPr>
        <p:sp>
          <p:nvSpPr>
            <p:cNvPr id="4" name="Freeform 3"/>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5"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6"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7" name="Group 6"/>
            <p:cNvGrpSpPr/>
            <p:nvPr/>
          </p:nvGrpSpPr>
          <p:grpSpPr>
            <a:xfrm>
              <a:off x="76200" y="76200"/>
              <a:ext cx="914400" cy="914400"/>
              <a:chOff x="76200" y="76200"/>
              <a:chExt cx="914400" cy="914400"/>
            </a:xfrm>
          </p:grpSpPr>
          <p:sp>
            <p:nvSpPr>
              <p:cNvPr id="8" name="Oval 7"/>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6"/>
              <p:cNvGrpSpPr/>
              <p:nvPr/>
            </p:nvGrpSpPr>
            <p:grpSpPr>
              <a:xfrm>
                <a:off x="257629" y="297231"/>
                <a:ext cx="580571" cy="540969"/>
                <a:chOff x="-8229599" y="518558"/>
                <a:chExt cx="4571999" cy="4087423"/>
              </a:xfrm>
            </p:grpSpPr>
            <p:sp>
              <p:nvSpPr>
                <p:cNvPr id="10"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12" name="Slide Number Placeholder 11"/>
          <p:cNvSpPr>
            <a:spLocks noGrp="1"/>
          </p:cNvSpPr>
          <p:nvPr>
            <p:ph type="sldNum" sz="quarter" idx="12"/>
          </p:nvPr>
        </p:nvSpPr>
        <p:spPr/>
        <p:txBody>
          <a:bodyPr/>
          <a:lstStyle/>
          <a:p>
            <a:fld id="{EC60E923-2B32-4D95-91D7-46453B25A98D}" type="slidenum">
              <a:rPr lang="en-US" smtClean="0"/>
              <a:t>31</a:t>
            </a:fld>
            <a:endParaRPr lang="en-US"/>
          </a:p>
        </p:txBody>
      </p:sp>
      <p:sp>
        <p:nvSpPr>
          <p:cNvPr id="13" name="Text Box 4"/>
          <p:cNvSpPr txBox="1">
            <a:spLocks noChangeArrowheads="1"/>
          </p:cNvSpPr>
          <p:nvPr/>
        </p:nvSpPr>
        <p:spPr bwMode="auto">
          <a:xfrm>
            <a:off x="134938" y="6438900"/>
            <a:ext cx="51482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400"/>
              <a:t>© 2014 C. M. Agrawal, J. L. Ong, M. R. Appleford and G. Mani </a:t>
            </a:r>
          </a:p>
        </p:txBody>
      </p:sp>
      <p:sp>
        <p:nvSpPr>
          <p:cNvPr id="14" name="Rectangle 3"/>
          <p:cNvSpPr>
            <a:spLocks noChangeArrowheads="1"/>
          </p:cNvSpPr>
          <p:nvPr/>
        </p:nvSpPr>
        <p:spPr bwMode="auto">
          <a:xfrm>
            <a:off x="5432425" y="6352143"/>
            <a:ext cx="27494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solidFill>
                  <a:srgbClr val="0070C0"/>
                </a:solidFill>
              </a:rPr>
              <a:t>Agrawal et al., Figure 9.5</a:t>
            </a:r>
          </a:p>
        </p:txBody>
      </p:sp>
      <p:pic>
        <p:nvPicPr>
          <p:cNvPr id="15"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6538" y="2641373"/>
            <a:ext cx="7718398" cy="250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9134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6140" y="1265500"/>
            <a:ext cx="4991720" cy="1107585"/>
          </a:xfrm>
        </p:spPr>
        <p:txBody>
          <a:bodyPr>
            <a:normAutofit fontScale="90000"/>
          </a:bodyPr>
          <a:lstStyle/>
          <a:p>
            <a:r>
              <a:rPr lang="en-US" sz="3600" dirty="0"/>
              <a:t>Inductively coupled radiofrequency glow discharge</a:t>
            </a:r>
          </a:p>
        </p:txBody>
      </p:sp>
      <p:grpSp>
        <p:nvGrpSpPr>
          <p:cNvPr id="3" name="Group 2"/>
          <p:cNvGrpSpPr/>
          <p:nvPr/>
        </p:nvGrpSpPr>
        <p:grpSpPr>
          <a:xfrm>
            <a:off x="0" y="0"/>
            <a:ext cx="9144000" cy="1524000"/>
            <a:chOff x="0" y="0"/>
            <a:chExt cx="9144000" cy="1524000"/>
          </a:xfrm>
        </p:grpSpPr>
        <p:sp>
          <p:nvSpPr>
            <p:cNvPr id="4" name="Freeform 3"/>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5"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6"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7" name="Group 6"/>
            <p:cNvGrpSpPr/>
            <p:nvPr/>
          </p:nvGrpSpPr>
          <p:grpSpPr>
            <a:xfrm>
              <a:off x="76200" y="76200"/>
              <a:ext cx="914400" cy="914400"/>
              <a:chOff x="76200" y="76200"/>
              <a:chExt cx="914400" cy="914400"/>
            </a:xfrm>
          </p:grpSpPr>
          <p:sp>
            <p:nvSpPr>
              <p:cNvPr id="8" name="Oval 7"/>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6"/>
              <p:cNvGrpSpPr/>
              <p:nvPr/>
            </p:nvGrpSpPr>
            <p:grpSpPr>
              <a:xfrm>
                <a:off x="257629" y="297231"/>
                <a:ext cx="580571" cy="540969"/>
                <a:chOff x="-8229599" y="518558"/>
                <a:chExt cx="4571999" cy="4087423"/>
              </a:xfrm>
            </p:grpSpPr>
            <p:sp>
              <p:nvSpPr>
                <p:cNvPr id="10"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12" name="Slide Number Placeholder 11"/>
          <p:cNvSpPr>
            <a:spLocks noGrp="1"/>
          </p:cNvSpPr>
          <p:nvPr>
            <p:ph type="sldNum" sz="quarter" idx="12"/>
          </p:nvPr>
        </p:nvSpPr>
        <p:spPr/>
        <p:txBody>
          <a:bodyPr/>
          <a:lstStyle/>
          <a:p>
            <a:fld id="{EC60E923-2B32-4D95-91D7-46453B25A98D}" type="slidenum">
              <a:rPr lang="en-US" smtClean="0"/>
              <a:t>32</a:t>
            </a:fld>
            <a:endParaRPr lang="en-US" dirty="0"/>
          </a:p>
        </p:txBody>
      </p:sp>
      <p:sp>
        <p:nvSpPr>
          <p:cNvPr id="13" name="Text Box 4"/>
          <p:cNvSpPr txBox="1">
            <a:spLocks noChangeArrowheads="1"/>
          </p:cNvSpPr>
          <p:nvPr/>
        </p:nvSpPr>
        <p:spPr bwMode="auto">
          <a:xfrm>
            <a:off x="134938" y="6438900"/>
            <a:ext cx="51482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400"/>
              <a:t>© 2014 C. M. Agrawal, J. L. Ong, M. R. Appleford and G. Mani </a:t>
            </a:r>
          </a:p>
        </p:txBody>
      </p:sp>
      <p:sp>
        <p:nvSpPr>
          <p:cNvPr id="14" name="Rectangle 3"/>
          <p:cNvSpPr>
            <a:spLocks noChangeArrowheads="1"/>
          </p:cNvSpPr>
          <p:nvPr/>
        </p:nvSpPr>
        <p:spPr bwMode="auto">
          <a:xfrm>
            <a:off x="5432425" y="6352143"/>
            <a:ext cx="27494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solidFill>
                  <a:srgbClr val="0070C0"/>
                </a:solidFill>
              </a:rPr>
              <a:t>Agrawal et al., Figure 9.8</a:t>
            </a:r>
          </a:p>
        </p:txBody>
      </p:sp>
      <p:pic>
        <p:nvPicPr>
          <p:cNvPr id="15"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176" y="2693533"/>
            <a:ext cx="7835648" cy="2869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1307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11072"/>
            <a:ext cx="7395990" cy="805015"/>
          </a:xfrm>
        </p:spPr>
        <p:txBody>
          <a:bodyPr>
            <a:normAutofit fontScale="90000"/>
          </a:bodyPr>
          <a:lstStyle/>
          <a:p>
            <a:r>
              <a:rPr lang="en-US" sz="3600" dirty="0"/>
              <a:t>Evaporative deposition under high vacuum</a:t>
            </a:r>
          </a:p>
        </p:txBody>
      </p:sp>
      <p:grpSp>
        <p:nvGrpSpPr>
          <p:cNvPr id="3" name="Group 2"/>
          <p:cNvGrpSpPr/>
          <p:nvPr/>
        </p:nvGrpSpPr>
        <p:grpSpPr>
          <a:xfrm>
            <a:off x="0" y="0"/>
            <a:ext cx="9144000" cy="1524000"/>
            <a:chOff x="0" y="0"/>
            <a:chExt cx="9144000" cy="1524000"/>
          </a:xfrm>
        </p:grpSpPr>
        <p:sp>
          <p:nvSpPr>
            <p:cNvPr id="4" name="Freeform 3"/>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5"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6"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7" name="Group 6"/>
            <p:cNvGrpSpPr/>
            <p:nvPr/>
          </p:nvGrpSpPr>
          <p:grpSpPr>
            <a:xfrm>
              <a:off x="76200" y="76200"/>
              <a:ext cx="914400" cy="914400"/>
              <a:chOff x="76200" y="76200"/>
              <a:chExt cx="914400" cy="914400"/>
            </a:xfrm>
          </p:grpSpPr>
          <p:sp>
            <p:nvSpPr>
              <p:cNvPr id="8" name="Oval 7"/>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6"/>
              <p:cNvGrpSpPr/>
              <p:nvPr/>
            </p:nvGrpSpPr>
            <p:grpSpPr>
              <a:xfrm>
                <a:off x="257629" y="297231"/>
                <a:ext cx="580571" cy="540969"/>
                <a:chOff x="-8229599" y="518558"/>
                <a:chExt cx="4571999" cy="4087423"/>
              </a:xfrm>
            </p:grpSpPr>
            <p:sp>
              <p:nvSpPr>
                <p:cNvPr id="10"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12" name="Slide Number Placeholder 11"/>
          <p:cNvSpPr>
            <a:spLocks noGrp="1"/>
          </p:cNvSpPr>
          <p:nvPr>
            <p:ph type="sldNum" sz="quarter" idx="12"/>
          </p:nvPr>
        </p:nvSpPr>
        <p:spPr/>
        <p:txBody>
          <a:bodyPr/>
          <a:lstStyle/>
          <a:p>
            <a:fld id="{EC60E923-2B32-4D95-91D7-46453B25A98D}" type="slidenum">
              <a:rPr lang="en-US" smtClean="0"/>
              <a:t>33</a:t>
            </a:fld>
            <a:endParaRPr lang="en-US" dirty="0"/>
          </a:p>
        </p:txBody>
      </p:sp>
      <p:sp>
        <p:nvSpPr>
          <p:cNvPr id="13" name="Text Box 4"/>
          <p:cNvSpPr txBox="1">
            <a:spLocks noChangeArrowheads="1"/>
          </p:cNvSpPr>
          <p:nvPr/>
        </p:nvSpPr>
        <p:spPr bwMode="auto">
          <a:xfrm>
            <a:off x="134938" y="6438900"/>
            <a:ext cx="51482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400"/>
              <a:t>© 2014 C. M. Agrawal, J. L. Ong, M. R. Appleford and G. Mani </a:t>
            </a:r>
          </a:p>
        </p:txBody>
      </p:sp>
      <p:sp>
        <p:nvSpPr>
          <p:cNvPr id="14" name="Rectangle 3"/>
          <p:cNvSpPr>
            <a:spLocks noChangeArrowheads="1"/>
          </p:cNvSpPr>
          <p:nvPr/>
        </p:nvSpPr>
        <p:spPr bwMode="auto">
          <a:xfrm>
            <a:off x="5432425" y="6352143"/>
            <a:ext cx="2877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solidFill>
                  <a:srgbClr val="0070C0"/>
                </a:solidFill>
              </a:rPr>
              <a:t>Agrawal et al., Figure 9.12</a:t>
            </a:r>
          </a:p>
        </p:txBody>
      </p:sp>
      <p:pic>
        <p:nvPicPr>
          <p:cNvPr id="15"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4999" y="2294617"/>
            <a:ext cx="4868079" cy="39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7456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3628" y="2040616"/>
            <a:ext cx="3603171" cy="2988584"/>
          </a:xfrm>
        </p:spPr>
        <p:txBody>
          <a:bodyPr>
            <a:normAutofit/>
          </a:bodyPr>
          <a:lstStyle/>
          <a:p>
            <a:r>
              <a:rPr lang="en-US" sz="3600" dirty="0"/>
              <a:t>Evaporative deposition under high vacuum</a:t>
            </a:r>
          </a:p>
        </p:txBody>
      </p:sp>
      <p:grpSp>
        <p:nvGrpSpPr>
          <p:cNvPr id="3" name="Group 2"/>
          <p:cNvGrpSpPr/>
          <p:nvPr/>
        </p:nvGrpSpPr>
        <p:grpSpPr>
          <a:xfrm>
            <a:off x="0" y="0"/>
            <a:ext cx="9144000" cy="1524000"/>
            <a:chOff x="0" y="0"/>
            <a:chExt cx="9144000" cy="1524000"/>
          </a:xfrm>
        </p:grpSpPr>
        <p:sp>
          <p:nvSpPr>
            <p:cNvPr id="4" name="Freeform 3"/>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5"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6"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7" name="Group 6"/>
            <p:cNvGrpSpPr/>
            <p:nvPr/>
          </p:nvGrpSpPr>
          <p:grpSpPr>
            <a:xfrm>
              <a:off x="76200" y="76200"/>
              <a:ext cx="914400" cy="914400"/>
              <a:chOff x="76200" y="76200"/>
              <a:chExt cx="914400" cy="914400"/>
            </a:xfrm>
          </p:grpSpPr>
          <p:sp>
            <p:nvSpPr>
              <p:cNvPr id="8" name="Oval 7"/>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6"/>
              <p:cNvGrpSpPr/>
              <p:nvPr/>
            </p:nvGrpSpPr>
            <p:grpSpPr>
              <a:xfrm>
                <a:off x="257629" y="297231"/>
                <a:ext cx="580571" cy="540969"/>
                <a:chOff x="-8229599" y="518558"/>
                <a:chExt cx="4571999" cy="4087423"/>
              </a:xfrm>
            </p:grpSpPr>
            <p:sp>
              <p:nvSpPr>
                <p:cNvPr id="10"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12" name="Slide Number Placeholder 11"/>
          <p:cNvSpPr>
            <a:spLocks noGrp="1"/>
          </p:cNvSpPr>
          <p:nvPr>
            <p:ph type="sldNum" sz="quarter" idx="12"/>
          </p:nvPr>
        </p:nvSpPr>
        <p:spPr/>
        <p:txBody>
          <a:bodyPr/>
          <a:lstStyle/>
          <a:p>
            <a:fld id="{EC60E923-2B32-4D95-91D7-46453B25A98D}" type="slidenum">
              <a:rPr lang="en-US" smtClean="0"/>
              <a:t>34</a:t>
            </a:fld>
            <a:endParaRPr lang="en-US"/>
          </a:p>
        </p:txBody>
      </p:sp>
      <p:sp>
        <p:nvSpPr>
          <p:cNvPr id="13" name="Text Box 4"/>
          <p:cNvSpPr txBox="1">
            <a:spLocks noChangeArrowheads="1"/>
          </p:cNvSpPr>
          <p:nvPr/>
        </p:nvSpPr>
        <p:spPr bwMode="auto">
          <a:xfrm>
            <a:off x="134938" y="6438900"/>
            <a:ext cx="51482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400"/>
              <a:t>© 2014 C. M. Agrawal, J. L. Ong, M. R. Appleford and G. Mani </a:t>
            </a:r>
          </a:p>
        </p:txBody>
      </p:sp>
      <p:sp>
        <p:nvSpPr>
          <p:cNvPr id="14" name="Rectangle 3"/>
          <p:cNvSpPr>
            <a:spLocks noChangeArrowheads="1"/>
          </p:cNvSpPr>
          <p:nvPr/>
        </p:nvSpPr>
        <p:spPr bwMode="auto">
          <a:xfrm>
            <a:off x="5432425" y="6352143"/>
            <a:ext cx="2877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solidFill>
                  <a:srgbClr val="0070C0"/>
                </a:solidFill>
              </a:rPr>
              <a:t>Agrawal et al., Figure 9.13</a:t>
            </a:r>
          </a:p>
        </p:txBody>
      </p:sp>
      <p:pic>
        <p:nvPicPr>
          <p:cNvPr id="15"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083" y="1540975"/>
            <a:ext cx="4137003" cy="469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170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0448" y="1298157"/>
            <a:ext cx="4323103" cy="805015"/>
          </a:xfrm>
        </p:spPr>
        <p:txBody>
          <a:bodyPr>
            <a:normAutofit fontScale="90000"/>
          </a:bodyPr>
          <a:lstStyle/>
          <a:p>
            <a:r>
              <a:rPr lang="en-US" sz="3600" dirty="0"/>
              <a:t>Sputter deposition under high vacuum</a:t>
            </a:r>
          </a:p>
        </p:txBody>
      </p:sp>
      <p:grpSp>
        <p:nvGrpSpPr>
          <p:cNvPr id="3" name="Group 2"/>
          <p:cNvGrpSpPr/>
          <p:nvPr/>
        </p:nvGrpSpPr>
        <p:grpSpPr>
          <a:xfrm>
            <a:off x="0" y="0"/>
            <a:ext cx="9144000" cy="1524000"/>
            <a:chOff x="0" y="0"/>
            <a:chExt cx="9144000" cy="1524000"/>
          </a:xfrm>
        </p:grpSpPr>
        <p:sp>
          <p:nvSpPr>
            <p:cNvPr id="4" name="Freeform 3"/>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5"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6"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7" name="Group 6"/>
            <p:cNvGrpSpPr/>
            <p:nvPr/>
          </p:nvGrpSpPr>
          <p:grpSpPr>
            <a:xfrm>
              <a:off x="76200" y="76200"/>
              <a:ext cx="914400" cy="914400"/>
              <a:chOff x="76200" y="76200"/>
              <a:chExt cx="914400" cy="914400"/>
            </a:xfrm>
          </p:grpSpPr>
          <p:sp>
            <p:nvSpPr>
              <p:cNvPr id="8" name="Oval 7"/>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6"/>
              <p:cNvGrpSpPr/>
              <p:nvPr/>
            </p:nvGrpSpPr>
            <p:grpSpPr>
              <a:xfrm>
                <a:off x="257629" y="297231"/>
                <a:ext cx="580571" cy="540969"/>
                <a:chOff x="-8229599" y="518558"/>
                <a:chExt cx="4571999" cy="4087423"/>
              </a:xfrm>
            </p:grpSpPr>
            <p:sp>
              <p:nvSpPr>
                <p:cNvPr id="10"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12" name="Slide Number Placeholder 11"/>
          <p:cNvSpPr>
            <a:spLocks noGrp="1"/>
          </p:cNvSpPr>
          <p:nvPr>
            <p:ph type="sldNum" sz="quarter" idx="12"/>
          </p:nvPr>
        </p:nvSpPr>
        <p:spPr/>
        <p:txBody>
          <a:bodyPr/>
          <a:lstStyle/>
          <a:p>
            <a:fld id="{EC60E923-2B32-4D95-91D7-46453B25A98D}" type="slidenum">
              <a:rPr lang="en-US" smtClean="0"/>
              <a:t>35</a:t>
            </a:fld>
            <a:endParaRPr lang="en-US"/>
          </a:p>
        </p:txBody>
      </p:sp>
      <p:sp>
        <p:nvSpPr>
          <p:cNvPr id="13" name="Text Box 4"/>
          <p:cNvSpPr txBox="1">
            <a:spLocks noChangeArrowheads="1"/>
          </p:cNvSpPr>
          <p:nvPr/>
        </p:nvSpPr>
        <p:spPr bwMode="auto">
          <a:xfrm>
            <a:off x="134938" y="6438900"/>
            <a:ext cx="51482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400"/>
              <a:t>© 2014 C. M. Agrawal, J. L. Ong, M. R. Appleford and G. Mani </a:t>
            </a:r>
          </a:p>
        </p:txBody>
      </p:sp>
      <p:sp>
        <p:nvSpPr>
          <p:cNvPr id="14" name="Rectangle 3"/>
          <p:cNvSpPr>
            <a:spLocks noChangeArrowheads="1"/>
          </p:cNvSpPr>
          <p:nvPr/>
        </p:nvSpPr>
        <p:spPr bwMode="auto">
          <a:xfrm>
            <a:off x="5432425" y="6352143"/>
            <a:ext cx="2877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solidFill>
                  <a:srgbClr val="0070C0"/>
                </a:solidFill>
              </a:rPr>
              <a:t>Agrawal et al., Figure 9.14</a:t>
            </a:r>
          </a:p>
        </p:txBody>
      </p:sp>
      <p:pic>
        <p:nvPicPr>
          <p:cNvPr id="15"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3629" y="2404380"/>
            <a:ext cx="6736742" cy="3713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5112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237" y="1241116"/>
            <a:ext cx="4615544" cy="805015"/>
          </a:xfrm>
        </p:spPr>
        <p:txBody>
          <a:bodyPr>
            <a:normAutofit fontScale="90000"/>
          </a:bodyPr>
          <a:lstStyle/>
          <a:p>
            <a:r>
              <a:rPr lang="en-US" sz="3600" dirty="0"/>
              <a:t>Radiofrequency magnetron sputter coater</a:t>
            </a:r>
          </a:p>
        </p:txBody>
      </p:sp>
      <p:grpSp>
        <p:nvGrpSpPr>
          <p:cNvPr id="3" name="Group 2"/>
          <p:cNvGrpSpPr/>
          <p:nvPr/>
        </p:nvGrpSpPr>
        <p:grpSpPr>
          <a:xfrm>
            <a:off x="0" y="0"/>
            <a:ext cx="9144000" cy="1524000"/>
            <a:chOff x="0" y="0"/>
            <a:chExt cx="9144000" cy="1524000"/>
          </a:xfrm>
        </p:grpSpPr>
        <p:sp>
          <p:nvSpPr>
            <p:cNvPr id="4" name="Freeform 3"/>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5"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6"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7" name="Group 6"/>
            <p:cNvGrpSpPr/>
            <p:nvPr/>
          </p:nvGrpSpPr>
          <p:grpSpPr>
            <a:xfrm>
              <a:off x="76200" y="76200"/>
              <a:ext cx="914400" cy="914400"/>
              <a:chOff x="76200" y="76200"/>
              <a:chExt cx="914400" cy="914400"/>
            </a:xfrm>
          </p:grpSpPr>
          <p:sp>
            <p:nvSpPr>
              <p:cNvPr id="8" name="Oval 7"/>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6"/>
              <p:cNvGrpSpPr/>
              <p:nvPr/>
            </p:nvGrpSpPr>
            <p:grpSpPr>
              <a:xfrm>
                <a:off x="257629" y="297231"/>
                <a:ext cx="580571" cy="540969"/>
                <a:chOff x="-8229599" y="518558"/>
                <a:chExt cx="4571999" cy="4087423"/>
              </a:xfrm>
            </p:grpSpPr>
            <p:sp>
              <p:nvSpPr>
                <p:cNvPr id="10"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12" name="Slide Number Placeholder 11"/>
          <p:cNvSpPr>
            <a:spLocks noGrp="1"/>
          </p:cNvSpPr>
          <p:nvPr>
            <p:ph type="sldNum" sz="quarter" idx="12"/>
          </p:nvPr>
        </p:nvSpPr>
        <p:spPr/>
        <p:txBody>
          <a:bodyPr/>
          <a:lstStyle/>
          <a:p>
            <a:fld id="{EC60E923-2B32-4D95-91D7-46453B25A98D}" type="slidenum">
              <a:rPr lang="en-US" smtClean="0"/>
              <a:t>36</a:t>
            </a:fld>
            <a:endParaRPr lang="en-US"/>
          </a:p>
        </p:txBody>
      </p:sp>
      <p:sp>
        <p:nvSpPr>
          <p:cNvPr id="13" name="Text Box 4"/>
          <p:cNvSpPr txBox="1">
            <a:spLocks noChangeArrowheads="1"/>
          </p:cNvSpPr>
          <p:nvPr/>
        </p:nvSpPr>
        <p:spPr bwMode="auto">
          <a:xfrm>
            <a:off x="134938" y="6438900"/>
            <a:ext cx="51482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400"/>
              <a:t>© 2014 C. M. Agrawal, J. L. Ong, M. R. Appleford and G. Mani </a:t>
            </a:r>
          </a:p>
        </p:txBody>
      </p:sp>
      <p:sp>
        <p:nvSpPr>
          <p:cNvPr id="14" name="Rectangle 3"/>
          <p:cNvSpPr>
            <a:spLocks noChangeArrowheads="1"/>
          </p:cNvSpPr>
          <p:nvPr/>
        </p:nvSpPr>
        <p:spPr bwMode="auto">
          <a:xfrm>
            <a:off x="5432425" y="6352143"/>
            <a:ext cx="2877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solidFill>
                  <a:srgbClr val="0070C0"/>
                </a:solidFill>
              </a:rPr>
              <a:t>Agrawal et al., Figure 9.15</a:t>
            </a:r>
          </a:p>
        </p:txBody>
      </p:sp>
      <p:pic>
        <p:nvPicPr>
          <p:cNvPr id="15"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133" y="2479902"/>
            <a:ext cx="6227753" cy="3768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2537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1352586"/>
            <a:ext cx="7151914" cy="805015"/>
          </a:xfrm>
        </p:spPr>
        <p:txBody>
          <a:bodyPr>
            <a:normAutofit fontScale="90000"/>
          </a:bodyPr>
          <a:lstStyle/>
          <a:p>
            <a:r>
              <a:rPr lang="en-US" sz="3600" dirty="0"/>
              <a:t>SEM of surface coated with radiofrequency magnetron sputtered Ti</a:t>
            </a:r>
          </a:p>
        </p:txBody>
      </p:sp>
      <p:grpSp>
        <p:nvGrpSpPr>
          <p:cNvPr id="3" name="Group 2"/>
          <p:cNvGrpSpPr/>
          <p:nvPr/>
        </p:nvGrpSpPr>
        <p:grpSpPr>
          <a:xfrm>
            <a:off x="0" y="0"/>
            <a:ext cx="9144000" cy="1524000"/>
            <a:chOff x="0" y="0"/>
            <a:chExt cx="9144000" cy="1524000"/>
          </a:xfrm>
        </p:grpSpPr>
        <p:sp>
          <p:nvSpPr>
            <p:cNvPr id="4" name="Freeform 3"/>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5"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6"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7" name="Group 6"/>
            <p:cNvGrpSpPr/>
            <p:nvPr/>
          </p:nvGrpSpPr>
          <p:grpSpPr>
            <a:xfrm>
              <a:off x="76200" y="76200"/>
              <a:ext cx="914400" cy="914400"/>
              <a:chOff x="76200" y="76200"/>
              <a:chExt cx="914400" cy="914400"/>
            </a:xfrm>
          </p:grpSpPr>
          <p:sp>
            <p:nvSpPr>
              <p:cNvPr id="8" name="Oval 7"/>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6"/>
              <p:cNvGrpSpPr/>
              <p:nvPr/>
            </p:nvGrpSpPr>
            <p:grpSpPr>
              <a:xfrm>
                <a:off x="257629" y="297231"/>
                <a:ext cx="580571" cy="540969"/>
                <a:chOff x="-8229599" y="518558"/>
                <a:chExt cx="4571999" cy="4087423"/>
              </a:xfrm>
            </p:grpSpPr>
            <p:sp>
              <p:nvSpPr>
                <p:cNvPr id="10"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12" name="Slide Number Placeholder 11"/>
          <p:cNvSpPr>
            <a:spLocks noGrp="1"/>
          </p:cNvSpPr>
          <p:nvPr>
            <p:ph type="sldNum" sz="quarter" idx="12"/>
          </p:nvPr>
        </p:nvSpPr>
        <p:spPr/>
        <p:txBody>
          <a:bodyPr/>
          <a:lstStyle/>
          <a:p>
            <a:fld id="{EC60E923-2B32-4D95-91D7-46453B25A98D}" type="slidenum">
              <a:rPr lang="en-US" smtClean="0"/>
              <a:t>37</a:t>
            </a:fld>
            <a:endParaRPr lang="en-US"/>
          </a:p>
        </p:txBody>
      </p:sp>
      <p:sp>
        <p:nvSpPr>
          <p:cNvPr id="13" name="Text Box 4"/>
          <p:cNvSpPr txBox="1">
            <a:spLocks noChangeArrowheads="1"/>
          </p:cNvSpPr>
          <p:nvPr/>
        </p:nvSpPr>
        <p:spPr bwMode="auto">
          <a:xfrm>
            <a:off x="134938" y="6438900"/>
            <a:ext cx="51482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400"/>
              <a:t>© 2014 C. M. Agrawal, J. L. Ong, M. R. Appleford and G. Mani </a:t>
            </a:r>
          </a:p>
        </p:txBody>
      </p:sp>
      <p:sp>
        <p:nvSpPr>
          <p:cNvPr id="14" name="Rectangle 3"/>
          <p:cNvSpPr>
            <a:spLocks noChangeArrowheads="1"/>
          </p:cNvSpPr>
          <p:nvPr/>
        </p:nvSpPr>
        <p:spPr bwMode="auto">
          <a:xfrm>
            <a:off x="5432425" y="6352143"/>
            <a:ext cx="2877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solidFill>
                  <a:srgbClr val="0070C0"/>
                </a:solidFill>
              </a:rPr>
              <a:t>Agrawal et al., Figure 9.16</a:t>
            </a:r>
          </a:p>
        </p:txBody>
      </p:sp>
      <p:pic>
        <p:nvPicPr>
          <p:cNvPr id="15"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83" y="2960006"/>
            <a:ext cx="8066061" cy="261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1382486" y="2982684"/>
            <a:ext cx="1055914" cy="461665"/>
          </a:xfrm>
          <a:prstGeom prst="rect">
            <a:avLst/>
          </a:prstGeom>
          <a:noFill/>
        </p:spPr>
        <p:txBody>
          <a:bodyPr wrap="square" rtlCol="0">
            <a:spAutoFit/>
          </a:bodyPr>
          <a:lstStyle/>
          <a:p>
            <a:pPr algn="ctr"/>
            <a:r>
              <a:rPr lang="en-US" sz="2400" dirty="0">
                <a:solidFill>
                  <a:srgbClr val="FFFF00"/>
                </a:solidFill>
              </a:rPr>
              <a:t>1 hr.</a:t>
            </a:r>
          </a:p>
        </p:txBody>
      </p:sp>
      <p:sp>
        <p:nvSpPr>
          <p:cNvPr id="17" name="TextBox 16"/>
          <p:cNvSpPr txBox="1"/>
          <p:nvPr/>
        </p:nvSpPr>
        <p:spPr>
          <a:xfrm>
            <a:off x="6762420" y="2939140"/>
            <a:ext cx="1055914" cy="461665"/>
          </a:xfrm>
          <a:prstGeom prst="rect">
            <a:avLst/>
          </a:prstGeom>
          <a:noFill/>
        </p:spPr>
        <p:txBody>
          <a:bodyPr wrap="square" rtlCol="0">
            <a:spAutoFit/>
          </a:bodyPr>
          <a:lstStyle/>
          <a:p>
            <a:pPr algn="ctr"/>
            <a:r>
              <a:rPr lang="en-US" sz="2400" dirty="0">
                <a:solidFill>
                  <a:srgbClr val="FFFF00"/>
                </a:solidFill>
              </a:rPr>
              <a:t>3 hr.</a:t>
            </a:r>
          </a:p>
        </p:txBody>
      </p:sp>
      <p:sp>
        <p:nvSpPr>
          <p:cNvPr id="18" name="TextBox 17"/>
          <p:cNvSpPr txBox="1"/>
          <p:nvPr/>
        </p:nvSpPr>
        <p:spPr>
          <a:xfrm>
            <a:off x="4081586" y="2960006"/>
            <a:ext cx="1055914" cy="461665"/>
          </a:xfrm>
          <a:prstGeom prst="rect">
            <a:avLst/>
          </a:prstGeom>
          <a:noFill/>
        </p:spPr>
        <p:txBody>
          <a:bodyPr wrap="square" rtlCol="0">
            <a:spAutoFit/>
          </a:bodyPr>
          <a:lstStyle/>
          <a:p>
            <a:pPr algn="ctr"/>
            <a:r>
              <a:rPr lang="en-US" sz="2400" dirty="0">
                <a:solidFill>
                  <a:srgbClr val="FFFF00"/>
                </a:solidFill>
              </a:rPr>
              <a:t>2 hr.</a:t>
            </a:r>
          </a:p>
        </p:txBody>
      </p:sp>
      <p:sp>
        <p:nvSpPr>
          <p:cNvPr id="19" name="Right Bracket 18"/>
          <p:cNvSpPr/>
          <p:nvPr/>
        </p:nvSpPr>
        <p:spPr>
          <a:xfrm>
            <a:off x="3069771" y="3755730"/>
            <a:ext cx="45719" cy="123779"/>
          </a:xfrm>
          <a:prstGeom prst="rightBracket">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ket 19"/>
          <p:cNvSpPr/>
          <p:nvPr/>
        </p:nvSpPr>
        <p:spPr>
          <a:xfrm>
            <a:off x="5791198" y="3560811"/>
            <a:ext cx="45719" cy="303617"/>
          </a:xfrm>
          <a:prstGeom prst="rightBracket">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ight Bracket 20"/>
          <p:cNvSpPr/>
          <p:nvPr/>
        </p:nvSpPr>
        <p:spPr>
          <a:xfrm>
            <a:off x="8465994" y="3341338"/>
            <a:ext cx="45719" cy="523090"/>
          </a:xfrm>
          <a:prstGeom prst="rightBracket">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73812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540000">
            <a:off x="215167" y="1656312"/>
            <a:ext cx="5303713" cy="5097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1495411" y="1193424"/>
            <a:ext cx="5867400" cy="1143000"/>
          </a:xfrm>
        </p:spPr>
        <p:txBody>
          <a:bodyPr>
            <a:noAutofit/>
          </a:bodyPr>
          <a:lstStyle/>
          <a:p>
            <a:r>
              <a:rPr lang="en-US" sz="3200" dirty="0"/>
              <a:t>System properties governing protein adsorption</a:t>
            </a:r>
          </a:p>
        </p:txBody>
      </p:sp>
      <p:sp>
        <p:nvSpPr>
          <p:cNvPr id="6" name="TextBox 5"/>
          <p:cNvSpPr txBox="1"/>
          <p:nvPr/>
        </p:nvSpPr>
        <p:spPr>
          <a:xfrm>
            <a:off x="2181211" y="6411379"/>
            <a:ext cx="4495800" cy="276999"/>
          </a:xfrm>
          <a:prstGeom prst="rect">
            <a:avLst/>
          </a:prstGeom>
          <a:noFill/>
        </p:spPr>
        <p:txBody>
          <a:bodyPr wrap="square" rtlCol="0">
            <a:spAutoFit/>
          </a:bodyPr>
          <a:lstStyle/>
          <a:p>
            <a:r>
              <a:rPr lang="en-US" sz="1200" dirty="0">
                <a:solidFill>
                  <a:schemeClr val="tx1">
                    <a:lumMod val="75000"/>
                    <a:lumOff val="25000"/>
                  </a:schemeClr>
                </a:solidFill>
              </a:rPr>
              <a:t>Fig. 8.1, </a:t>
            </a:r>
            <a:r>
              <a:rPr lang="en-US" sz="1200" dirty="0" err="1">
                <a:solidFill>
                  <a:schemeClr val="tx1">
                    <a:lumMod val="75000"/>
                    <a:lumOff val="25000"/>
                  </a:schemeClr>
                </a:solidFill>
              </a:rPr>
              <a:t>Temenoff</a:t>
            </a:r>
            <a:r>
              <a:rPr lang="en-US" sz="1200" dirty="0">
                <a:solidFill>
                  <a:schemeClr val="tx1">
                    <a:lumMod val="75000"/>
                    <a:lumOff val="25000"/>
                  </a:schemeClr>
                </a:solidFill>
              </a:rPr>
              <a:t> and </a:t>
            </a:r>
            <a:r>
              <a:rPr lang="en-US" sz="1200" dirty="0" err="1">
                <a:solidFill>
                  <a:schemeClr val="tx1">
                    <a:lumMod val="75000"/>
                    <a:lumOff val="25000"/>
                  </a:schemeClr>
                </a:solidFill>
              </a:rPr>
              <a:t>Mikos</a:t>
            </a:r>
            <a:r>
              <a:rPr lang="en-US" sz="1200" dirty="0">
                <a:solidFill>
                  <a:schemeClr val="tx1">
                    <a:lumMod val="75000"/>
                    <a:lumOff val="25000"/>
                  </a:schemeClr>
                </a:solidFill>
              </a:rPr>
              <a:t> (2008) Biomaterials text</a:t>
            </a:r>
          </a:p>
        </p:txBody>
      </p:sp>
      <p:sp>
        <p:nvSpPr>
          <p:cNvPr id="2" name="TextBox 1"/>
          <p:cNvSpPr txBox="1"/>
          <p:nvPr/>
        </p:nvSpPr>
        <p:spPr>
          <a:xfrm>
            <a:off x="5880519" y="2666998"/>
            <a:ext cx="2964584" cy="1537985"/>
          </a:xfrm>
          <a:prstGeom prst="rect">
            <a:avLst/>
          </a:prstGeom>
          <a:noFill/>
        </p:spPr>
        <p:txBody>
          <a:bodyPr wrap="square" rtlCol="0">
            <a:spAutoFit/>
          </a:bodyPr>
          <a:lstStyle/>
          <a:p>
            <a:pPr algn="ctr">
              <a:lnSpc>
                <a:spcPct val="114000"/>
              </a:lnSpc>
            </a:pPr>
            <a:r>
              <a:rPr lang="en-US" sz="2800" dirty="0">
                <a:solidFill>
                  <a:srgbClr val="0070C0"/>
                </a:solidFill>
              </a:rPr>
              <a:t>Domains </a:t>
            </a:r>
          </a:p>
          <a:p>
            <a:pPr algn="ctr">
              <a:lnSpc>
                <a:spcPct val="114000"/>
              </a:lnSpc>
            </a:pPr>
            <a:r>
              <a:rPr lang="en-US" sz="2800" dirty="0">
                <a:solidFill>
                  <a:srgbClr val="0070C0"/>
                </a:solidFill>
              </a:rPr>
              <a:t>on </a:t>
            </a:r>
            <a:r>
              <a:rPr lang="en-US" sz="2800" b="1" i="1" dirty="0">
                <a:solidFill>
                  <a:srgbClr val="0070C0"/>
                </a:solidFill>
              </a:rPr>
              <a:t>surface</a:t>
            </a:r>
            <a:r>
              <a:rPr lang="en-US" sz="2800" dirty="0">
                <a:solidFill>
                  <a:srgbClr val="0070C0"/>
                </a:solidFill>
              </a:rPr>
              <a:t> and </a:t>
            </a:r>
          </a:p>
          <a:p>
            <a:pPr algn="ctr">
              <a:lnSpc>
                <a:spcPct val="114000"/>
              </a:lnSpc>
            </a:pPr>
            <a:r>
              <a:rPr lang="en-US" sz="2800" dirty="0">
                <a:solidFill>
                  <a:srgbClr val="0070C0"/>
                </a:solidFill>
              </a:rPr>
              <a:t>on </a:t>
            </a:r>
            <a:r>
              <a:rPr lang="en-US" sz="2800" b="1" i="1" dirty="0">
                <a:solidFill>
                  <a:srgbClr val="0070C0"/>
                </a:solidFill>
              </a:rPr>
              <a:t>protein</a:t>
            </a:r>
            <a:r>
              <a:rPr lang="en-US" sz="2800" dirty="0">
                <a:solidFill>
                  <a:srgbClr val="0070C0"/>
                </a:solidFill>
              </a:rPr>
              <a:t> interact</a:t>
            </a:r>
          </a:p>
        </p:txBody>
      </p:sp>
      <p:grpSp>
        <p:nvGrpSpPr>
          <p:cNvPr id="7" name="Group 6"/>
          <p:cNvGrpSpPr/>
          <p:nvPr/>
        </p:nvGrpSpPr>
        <p:grpSpPr>
          <a:xfrm>
            <a:off x="0" y="0"/>
            <a:ext cx="9144000" cy="1524000"/>
            <a:chOff x="0" y="0"/>
            <a:chExt cx="9144000" cy="1524000"/>
          </a:xfrm>
        </p:grpSpPr>
        <p:sp>
          <p:nvSpPr>
            <p:cNvPr id="8" name="Freeform 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latechlogo.gif"/>
                <p:cNvPicPr>
                  <a:picLocks noChangeAspect="1"/>
                </p:cNvPicPr>
                <p:nvPr/>
              </p:nvPicPr>
              <p:blipFill>
                <a:blip r:embed="rId4" cstate="print"/>
                <a:stretch>
                  <a:fillRect/>
                </a:stretch>
              </p:blipFill>
              <p:spPr>
                <a:xfrm>
                  <a:off x="-8229599" y="518558"/>
                  <a:ext cx="4165160" cy="3748645"/>
                </a:xfrm>
                <a:prstGeom prst="rect">
                  <a:avLst/>
                </a:prstGeom>
              </p:spPr>
            </p:pic>
          </p:grpSp>
        </p:grpSp>
      </p:grpSp>
      <p:sp>
        <p:nvSpPr>
          <p:cNvPr id="3" name="Slide Number Placeholder 2"/>
          <p:cNvSpPr>
            <a:spLocks noGrp="1"/>
          </p:cNvSpPr>
          <p:nvPr>
            <p:ph type="sldNum" sz="quarter" idx="12"/>
          </p:nvPr>
        </p:nvSpPr>
        <p:spPr/>
        <p:txBody>
          <a:bodyPr/>
          <a:lstStyle/>
          <a:p>
            <a:fld id="{EC60E923-2B32-4D95-91D7-46453B25A98D}" type="slidenum">
              <a:rPr lang="en-US" smtClean="0"/>
              <a:t>4</a:t>
            </a:fld>
            <a:endParaRPr lang="en-US"/>
          </a:p>
        </p:txBody>
      </p:sp>
    </p:spTree>
    <p:extLst>
      <p:ext uri="{BB962C8B-B14F-4D97-AF65-F5344CB8AC3E}">
        <p14:creationId xmlns:p14="http://schemas.microsoft.com/office/powerpoint/2010/main" val="2672223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540000">
            <a:off x="85311" y="2196012"/>
            <a:ext cx="4255510" cy="4089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1598362" y="1197298"/>
            <a:ext cx="5867400" cy="1143000"/>
          </a:xfrm>
        </p:spPr>
        <p:txBody>
          <a:bodyPr>
            <a:noAutofit/>
          </a:bodyPr>
          <a:lstStyle/>
          <a:p>
            <a:r>
              <a:rPr lang="en-US" sz="3200" dirty="0"/>
              <a:t>System properties governing protein adsorption</a:t>
            </a:r>
          </a:p>
        </p:txBody>
      </p:sp>
      <p:sp>
        <p:nvSpPr>
          <p:cNvPr id="6" name="TextBox 5"/>
          <p:cNvSpPr txBox="1"/>
          <p:nvPr/>
        </p:nvSpPr>
        <p:spPr>
          <a:xfrm>
            <a:off x="76200" y="6477000"/>
            <a:ext cx="4495800" cy="276999"/>
          </a:xfrm>
          <a:prstGeom prst="rect">
            <a:avLst/>
          </a:prstGeom>
          <a:noFill/>
        </p:spPr>
        <p:txBody>
          <a:bodyPr wrap="square" rtlCol="0">
            <a:spAutoFit/>
          </a:bodyPr>
          <a:lstStyle/>
          <a:p>
            <a:r>
              <a:rPr lang="en-US" sz="1200" dirty="0">
                <a:solidFill>
                  <a:schemeClr val="tx1">
                    <a:lumMod val="75000"/>
                    <a:lumOff val="25000"/>
                  </a:schemeClr>
                </a:solidFill>
              </a:rPr>
              <a:t>Fig. 8.1, </a:t>
            </a:r>
            <a:r>
              <a:rPr lang="en-US" sz="1200" dirty="0" err="1">
                <a:solidFill>
                  <a:schemeClr val="tx1">
                    <a:lumMod val="75000"/>
                    <a:lumOff val="25000"/>
                  </a:schemeClr>
                </a:solidFill>
              </a:rPr>
              <a:t>Temenoff</a:t>
            </a:r>
            <a:r>
              <a:rPr lang="en-US" sz="1200" dirty="0">
                <a:solidFill>
                  <a:schemeClr val="tx1">
                    <a:lumMod val="75000"/>
                    <a:lumOff val="25000"/>
                  </a:schemeClr>
                </a:solidFill>
              </a:rPr>
              <a:t> and </a:t>
            </a:r>
            <a:r>
              <a:rPr lang="en-US" sz="1200" dirty="0" err="1">
                <a:solidFill>
                  <a:schemeClr val="tx1">
                    <a:lumMod val="75000"/>
                    <a:lumOff val="25000"/>
                  </a:schemeClr>
                </a:solidFill>
              </a:rPr>
              <a:t>Mikos</a:t>
            </a:r>
            <a:r>
              <a:rPr lang="en-US" sz="1200" dirty="0">
                <a:solidFill>
                  <a:schemeClr val="tx1">
                    <a:lumMod val="75000"/>
                    <a:lumOff val="25000"/>
                  </a:schemeClr>
                </a:solidFill>
              </a:rPr>
              <a:t> (2008) Biomaterials text</a:t>
            </a:r>
          </a:p>
        </p:txBody>
      </p:sp>
      <p:sp>
        <p:nvSpPr>
          <p:cNvPr id="2" name="TextBox 1"/>
          <p:cNvSpPr txBox="1"/>
          <p:nvPr/>
        </p:nvSpPr>
        <p:spPr>
          <a:xfrm>
            <a:off x="4572000" y="3148718"/>
            <a:ext cx="4419600" cy="2492990"/>
          </a:xfrm>
          <a:prstGeom prst="rect">
            <a:avLst/>
          </a:prstGeom>
          <a:noFill/>
        </p:spPr>
        <p:txBody>
          <a:bodyPr wrap="square" rtlCol="0">
            <a:spAutoFit/>
          </a:bodyPr>
          <a:lstStyle/>
          <a:p>
            <a:r>
              <a:rPr lang="en-US" sz="3200" dirty="0">
                <a:solidFill>
                  <a:srgbClr val="0070C0"/>
                </a:solidFill>
              </a:rPr>
              <a:t>Surface attributes </a:t>
            </a:r>
            <a:r>
              <a:rPr lang="en-US" sz="3200" i="1" dirty="0">
                <a:solidFill>
                  <a:srgbClr val="0070C0"/>
                </a:solidFill>
              </a:rPr>
              <a:t>most</a:t>
            </a:r>
            <a:r>
              <a:rPr lang="en-US" sz="3200" dirty="0">
                <a:solidFill>
                  <a:srgbClr val="0070C0"/>
                </a:solidFill>
              </a:rPr>
              <a:t> affecting adsorption</a:t>
            </a:r>
          </a:p>
          <a:p>
            <a:endParaRPr lang="en-US" sz="2800" dirty="0"/>
          </a:p>
          <a:p>
            <a:pPr marL="514350" indent="-514350">
              <a:buFont typeface="+mj-lt"/>
              <a:buAutoNum type="arabicPeriod"/>
            </a:pPr>
            <a:r>
              <a:rPr lang="en-US" sz="2800" dirty="0"/>
              <a:t>_____________</a:t>
            </a:r>
          </a:p>
          <a:p>
            <a:pPr marL="228600" indent="-228600">
              <a:buFont typeface="+mj-lt"/>
              <a:buAutoNum type="arabicPeriod"/>
            </a:pPr>
            <a:endParaRPr lang="en-US" sz="800" dirty="0"/>
          </a:p>
          <a:p>
            <a:pPr marL="514350" indent="-514350">
              <a:buFont typeface="+mj-lt"/>
              <a:buAutoNum type="arabicPeriod"/>
            </a:pPr>
            <a:r>
              <a:rPr lang="en-US" sz="2800" dirty="0"/>
              <a:t>_____________</a:t>
            </a:r>
          </a:p>
        </p:txBody>
      </p:sp>
      <p:grpSp>
        <p:nvGrpSpPr>
          <p:cNvPr id="7" name="Group 6"/>
          <p:cNvGrpSpPr/>
          <p:nvPr/>
        </p:nvGrpSpPr>
        <p:grpSpPr>
          <a:xfrm>
            <a:off x="0" y="0"/>
            <a:ext cx="9144000" cy="1524000"/>
            <a:chOff x="0" y="0"/>
            <a:chExt cx="9144000" cy="1524000"/>
          </a:xfrm>
        </p:grpSpPr>
        <p:sp>
          <p:nvSpPr>
            <p:cNvPr id="8" name="Freeform 7"/>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9"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10"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1" name="Group 10"/>
            <p:cNvGrpSpPr/>
            <p:nvPr/>
          </p:nvGrpSpPr>
          <p:grpSpPr>
            <a:xfrm>
              <a:off x="76200" y="76200"/>
              <a:ext cx="914400" cy="914400"/>
              <a:chOff x="76200" y="76200"/>
              <a:chExt cx="914400" cy="914400"/>
            </a:xfrm>
          </p:grpSpPr>
          <p:sp>
            <p:nvSpPr>
              <p:cNvPr id="12" name="Oval 11"/>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6"/>
              <p:cNvGrpSpPr/>
              <p:nvPr/>
            </p:nvGrpSpPr>
            <p:grpSpPr>
              <a:xfrm>
                <a:off x="257629" y="297231"/>
                <a:ext cx="580571" cy="540969"/>
                <a:chOff x="-8229599" y="518558"/>
                <a:chExt cx="4571999" cy="4087423"/>
              </a:xfrm>
            </p:grpSpPr>
            <p:sp>
              <p:nvSpPr>
                <p:cNvPr id="14"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latechlogo.gif"/>
                <p:cNvPicPr>
                  <a:picLocks noChangeAspect="1"/>
                </p:cNvPicPr>
                <p:nvPr/>
              </p:nvPicPr>
              <p:blipFill>
                <a:blip r:embed="rId4" cstate="print"/>
                <a:stretch>
                  <a:fillRect/>
                </a:stretch>
              </p:blipFill>
              <p:spPr>
                <a:xfrm>
                  <a:off x="-8229599" y="518558"/>
                  <a:ext cx="4165160" cy="3748645"/>
                </a:xfrm>
                <a:prstGeom prst="rect">
                  <a:avLst/>
                </a:prstGeom>
              </p:spPr>
            </p:pic>
          </p:grpSp>
        </p:grpSp>
      </p:grpSp>
      <p:sp>
        <p:nvSpPr>
          <p:cNvPr id="3" name="Slide Number Placeholder 2"/>
          <p:cNvSpPr>
            <a:spLocks noGrp="1"/>
          </p:cNvSpPr>
          <p:nvPr>
            <p:ph type="sldNum" sz="quarter" idx="12"/>
          </p:nvPr>
        </p:nvSpPr>
        <p:spPr/>
        <p:txBody>
          <a:bodyPr/>
          <a:lstStyle/>
          <a:p>
            <a:fld id="{EC60E923-2B32-4D95-91D7-46453B25A98D}" type="slidenum">
              <a:rPr lang="en-US" smtClean="0"/>
              <a:t>5</a:t>
            </a:fld>
            <a:endParaRPr lang="en-US"/>
          </a:p>
        </p:txBody>
      </p:sp>
    </p:spTree>
    <p:extLst>
      <p:ext uri="{BB962C8B-B14F-4D97-AF65-F5344CB8AC3E}">
        <p14:creationId xmlns:p14="http://schemas.microsoft.com/office/powerpoint/2010/main" val="3468019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392751" y="1616637"/>
            <a:ext cx="3862697" cy="4461504"/>
            <a:chOff x="15240" y="152400"/>
            <a:chExt cx="4404360" cy="5314891"/>
          </a:xfrm>
        </p:grpSpPr>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5955"/>
            <a:stretch/>
          </p:blipFill>
          <p:spPr bwMode="auto">
            <a:xfrm>
              <a:off x="15240" y="152400"/>
              <a:ext cx="4404360" cy="5314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447800" y="3581400"/>
              <a:ext cx="304800" cy="400110"/>
            </a:xfrm>
            <a:prstGeom prst="rect">
              <a:avLst/>
            </a:prstGeom>
            <a:noFill/>
          </p:spPr>
          <p:txBody>
            <a:bodyPr wrap="square" rtlCol="0">
              <a:spAutoFit/>
            </a:bodyPr>
            <a:lstStyle/>
            <a:p>
              <a:r>
                <a:rPr lang="en-US" sz="2000" dirty="0"/>
                <a:t>_</a:t>
              </a:r>
            </a:p>
          </p:txBody>
        </p:sp>
        <p:sp>
          <p:nvSpPr>
            <p:cNvPr id="7" name="TextBox 6"/>
            <p:cNvSpPr txBox="1"/>
            <p:nvPr/>
          </p:nvSpPr>
          <p:spPr>
            <a:xfrm>
              <a:off x="1417320" y="4857690"/>
              <a:ext cx="304800" cy="400110"/>
            </a:xfrm>
            <a:prstGeom prst="rect">
              <a:avLst/>
            </a:prstGeom>
            <a:noFill/>
          </p:spPr>
          <p:txBody>
            <a:bodyPr wrap="square" rtlCol="0">
              <a:spAutoFit/>
            </a:bodyPr>
            <a:lstStyle/>
            <a:p>
              <a:r>
                <a:rPr lang="en-US" sz="2000" dirty="0"/>
                <a:t>_</a:t>
              </a:r>
            </a:p>
          </p:txBody>
        </p:sp>
        <p:sp>
          <p:nvSpPr>
            <p:cNvPr id="8" name="TextBox 7"/>
            <p:cNvSpPr txBox="1"/>
            <p:nvPr/>
          </p:nvSpPr>
          <p:spPr>
            <a:xfrm>
              <a:off x="1447800" y="533400"/>
              <a:ext cx="304800" cy="400110"/>
            </a:xfrm>
            <a:prstGeom prst="rect">
              <a:avLst/>
            </a:prstGeom>
            <a:noFill/>
          </p:spPr>
          <p:txBody>
            <a:bodyPr wrap="square" rtlCol="0">
              <a:spAutoFit/>
            </a:bodyPr>
            <a:lstStyle/>
            <a:p>
              <a:r>
                <a:rPr lang="en-US" sz="2000" dirty="0"/>
                <a:t>_</a:t>
              </a:r>
            </a:p>
          </p:txBody>
        </p:sp>
        <p:sp>
          <p:nvSpPr>
            <p:cNvPr id="9" name="TextBox 8"/>
            <p:cNvSpPr txBox="1"/>
            <p:nvPr/>
          </p:nvSpPr>
          <p:spPr>
            <a:xfrm>
              <a:off x="762000" y="4905345"/>
              <a:ext cx="304800" cy="400110"/>
            </a:xfrm>
            <a:prstGeom prst="rect">
              <a:avLst/>
            </a:prstGeom>
            <a:noFill/>
          </p:spPr>
          <p:txBody>
            <a:bodyPr wrap="square" rtlCol="0">
              <a:spAutoFit/>
            </a:bodyPr>
            <a:lstStyle/>
            <a:p>
              <a:r>
                <a:rPr lang="en-US" sz="2000" dirty="0"/>
                <a:t>_</a:t>
              </a:r>
            </a:p>
          </p:txBody>
        </p:sp>
        <p:sp>
          <p:nvSpPr>
            <p:cNvPr id="12" name="TextBox 11"/>
            <p:cNvSpPr txBox="1"/>
            <p:nvPr/>
          </p:nvSpPr>
          <p:spPr>
            <a:xfrm>
              <a:off x="762000" y="1447800"/>
              <a:ext cx="304800" cy="400110"/>
            </a:xfrm>
            <a:prstGeom prst="rect">
              <a:avLst/>
            </a:prstGeom>
            <a:noFill/>
          </p:spPr>
          <p:txBody>
            <a:bodyPr wrap="square" rtlCol="0">
              <a:spAutoFit/>
            </a:bodyPr>
            <a:lstStyle/>
            <a:p>
              <a:r>
                <a:rPr lang="en-US" sz="2000" dirty="0"/>
                <a:t>+</a:t>
              </a:r>
            </a:p>
          </p:txBody>
        </p:sp>
        <p:sp>
          <p:nvSpPr>
            <p:cNvPr id="13" name="TextBox 12"/>
            <p:cNvSpPr txBox="1"/>
            <p:nvPr/>
          </p:nvSpPr>
          <p:spPr>
            <a:xfrm>
              <a:off x="767080" y="3114259"/>
              <a:ext cx="304800" cy="400110"/>
            </a:xfrm>
            <a:prstGeom prst="rect">
              <a:avLst/>
            </a:prstGeom>
            <a:noFill/>
          </p:spPr>
          <p:txBody>
            <a:bodyPr wrap="square" rtlCol="0">
              <a:spAutoFit/>
            </a:bodyPr>
            <a:lstStyle/>
            <a:p>
              <a:r>
                <a:rPr lang="en-US" sz="2000" dirty="0"/>
                <a:t>+</a:t>
              </a:r>
            </a:p>
          </p:txBody>
        </p:sp>
        <p:sp>
          <p:nvSpPr>
            <p:cNvPr id="14" name="TextBox 13"/>
            <p:cNvSpPr txBox="1"/>
            <p:nvPr/>
          </p:nvSpPr>
          <p:spPr>
            <a:xfrm>
              <a:off x="1066800" y="3028890"/>
              <a:ext cx="304800" cy="400110"/>
            </a:xfrm>
            <a:prstGeom prst="rect">
              <a:avLst/>
            </a:prstGeom>
            <a:noFill/>
          </p:spPr>
          <p:txBody>
            <a:bodyPr wrap="square" rtlCol="0">
              <a:spAutoFit/>
            </a:bodyPr>
            <a:lstStyle/>
            <a:p>
              <a:r>
                <a:rPr lang="en-US" sz="2000" dirty="0"/>
                <a:t>_</a:t>
              </a:r>
            </a:p>
          </p:txBody>
        </p:sp>
        <p:sp>
          <p:nvSpPr>
            <p:cNvPr id="15" name="TextBox 14"/>
            <p:cNvSpPr txBox="1"/>
            <p:nvPr/>
          </p:nvSpPr>
          <p:spPr>
            <a:xfrm>
              <a:off x="1066800" y="1352490"/>
              <a:ext cx="304800" cy="400110"/>
            </a:xfrm>
            <a:prstGeom prst="rect">
              <a:avLst/>
            </a:prstGeom>
            <a:noFill/>
          </p:spPr>
          <p:txBody>
            <a:bodyPr wrap="square" rtlCol="0">
              <a:spAutoFit/>
            </a:bodyPr>
            <a:lstStyle/>
            <a:p>
              <a:r>
                <a:rPr lang="en-US" sz="2000" dirty="0"/>
                <a:t>_</a:t>
              </a:r>
            </a:p>
          </p:txBody>
        </p:sp>
        <p:sp>
          <p:nvSpPr>
            <p:cNvPr id="5" name="Rectangle 4"/>
            <p:cNvSpPr/>
            <p:nvPr/>
          </p:nvSpPr>
          <p:spPr>
            <a:xfrm flipV="1">
              <a:off x="1148080" y="4876800"/>
              <a:ext cx="223520" cy="104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p:cNvSpPr>
            <a:spLocks noGrp="1"/>
          </p:cNvSpPr>
          <p:nvPr>
            <p:ph type="title"/>
          </p:nvPr>
        </p:nvSpPr>
        <p:spPr>
          <a:xfrm>
            <a:off x="4610100" y="1100402"/>
            <a:ext cx="3886200" cy="1782762"/>
          </a:xfrm>
        </p:spPr>
        <p:txBody>
          <a:bodyPr>
            <a:normAutofit/>
          </a:bodyPr>
          <a:lstStyle/>
          <a:p>
            <a:r>
              <a:rPr lang="en-US" sz="3600" dirty="0"/>
              <a:t>Schematic of adsorbed protein</a:t>
            </a:r>
          </a:p>
        </p:txBody>
      </p:sp>
      <p:sp>
        <p:nvSpPr>
          <p:cNvPr id="6" name="TextBox 5"/>
          <p:cNvSpPr txBox="1"/>
          <p:nvPr/>
        </p:nvSpPr>
        <p:spPr>
          <a:xfrm>
            <a:off x="76200" y="6477000"/>
            <a:ext cx="4495800" cy="276999"/>
          </a:xfrm>
          <a:prstGeom prst="rect">
            <a:avLst/>
          </a:prstGeom>
          <a:noFill/>
        </p:spPr>
        <p:txBody>
          <a:bodyPr wrap="square" rtlCol="0">
            <a:spAutoFit/>
          </a:bodyPr>
          <a:lstStyle/>
          <a:p>
            <a:r>
              <a:rPr lang="en-US" sz="1200" dirty="0">
                <a:solidFill>
                  <a:schemeClr val="tx1">
                    <a:lumMod val="75000"/>
                    <a:lumOff val="25000"/>
                  </a:schemeClr>
                </a:solidFill>
              </a:rPr>
              <a:t>Modified Fig. 8.2, </a:t>
            </a:r>
            <a:r>
              <a:rPr lang="en-US" sz="1200" dirty="0" err="1">
                <a:solidFill>
                  <a:schemeClr val="tx1">
                    <a:lumMod val="75000"/>
                    <a:lumOff val="25000"/>
                  </a:schemeClr>
                </a:solidFill>
              </a:rPr>
              <a:t>Temenoff</a:t>
            </a:r>
            <a:r>
              <a:rPr lang="en-US" sz="1200" dirty="0">
                <a:solidFill>
                  <a:schemeClr val="tx1">
                    <a:lumMod val="75000"/>
                    <a:lumOff val="25000"/>
                  </a:schemeClr>
                </a:solidFill>
              </a:rPr>
              <a:t> and </a:t>
            </a:r>
            <a:r>
              <a:rPr lang="en-US" sz="1200" dirty="0" err="1">
                <a:solidFill>
                  <a:schemeClr val="tx1">
                    <a:lumMod val="75000"/>
                    <a:lumOff val="25000"/>
                  </a:schemeClr>
                </a:solidFill>
              </a:rPr>
              <a:t>Mikos</a:t>
            </a:r>
            <a:r>
              <a:rPr lang="en-US" sz="1200" dirty="0">
                <a:solidFill>
                  <a:schemeClr val="tx1">
                    <a:lumMod val="75000"/>
                    <a:lumOff val="25000"/>
                  </a:schemeClr>
                </a:solidFill>
              </a:rPr>
              <a:t> (2008) Biomaterials text</a:t>
            </a:r>
          </a:p>
        </p:txBody>
      </p:sp>
      <p:sp>
        <p:nvSpPr>
          <p:cNvPr id="2" name="TextBox 1"/>
          <p:cNvSpPr txBox="1"/>
          <p:nvPr/>
        </p:nvSpPr>
        <p:spPr>
          <a:xfrm>
            <a:off x="4572000" y="3016387"/>
            <a:ext cx="4191000" cy="3293209"/>
          </a:xfrm>
          <a:prstGeom prst="rect">
            <a:avLst/>
          </a:prstGeom>
          <a:noFill/>
        </p:spPr>
        <p:txBody>
          <a:bodyPr wrap="square" rtlCol="0">
            <a:spAutoFit/>
          </a:bodyPr>
          <a:lstStyle/>
          <a:p>
            <a:r>
              <a:rPr lang="en-US" sz="2800" dirty="0"/>
              <a:t>Charge can play significant role in adsorption.</a:t>
            </a:r>
          </a:p>
          <a:p>
            <a:endParaRPr lang="en-US" sz="1200" dirty="0"/>
          </a:p>
          <a:p>
            <a:pPr marL="457200" indent="-457200">
              <a:buFont typeface="Arial" pitchFamily="34" charset="0"/>
              <a:buChar char="•"/>
            </a:pPr>
            <a:r>
              <a:rPr lang="en-US" sz="2800" i="1" dirty="0">
                <a:solidFill>
                  <a:srgbClr val="0070C0"/>
                </a:solidFill>
              </a:rPr>
              <a:t>Like charges repel</a:t>
            </a:r>
          </a:p>
          <a:p>
            <a:pPr marL="457200" indent="-457200">
              <a:buFont typeface="Arial" pitchFamily="34" charset="0"/>
              <a:buChar char="•"/>
            </a:pPr>
            <a:r>
              <a:rPr lang="en-US" sz="2800" i="1" dirty="0">
                <a:solidFill>
                  <a:srgbClr val="0070C0"/>
                </a:solidFill>
              </a:rPr>
              <a:t>Opposite charges attract</a:t>
            </a:r>
          </a:p>
          <a:p>
            <a:pPr marL="457200" indent="-457200">
              <a:buFont typeface="Arial" pitchFamily="34" charset="0"/>
              <a:buChar char="•"/>
            </a:pPr>
            <a:r>
              <a:rPr lang="en-US" sz="2800" i="1" dirty="0">
                <a:solidFill>
                  <a:srgbClr val="0070C0"/>
                </a:solidFill>
              </a:rPr>
              <a:t>Counter ions (circled) can facilitate binding</a:t>
            </a:r>
          </a:p>
        </p:txBody>
      </p:sp>
      <p:grpSp>
        <p:nvGrpSpPr>
          <p:cNvPr id="18" name="Group 17"/>
          <p:cNvGrpSpPr/>
          <p:nvPr/>
        </p:nvGrpSpPr>
        <p:grpSpPr>
          <a:xfrm>
            <a:off x="0" y="0"/>
            <a:ext cx="9144000" cy="1524000"/>
            <a:chOff x="0" y="0"/>
            <a:chExt cx="9144000" cy="1524000"/>
          </a:xfrm>
        </p:grpSpPr>
        <p:sp>
          <p:nvSpPr>
            <p:cNvPr id="19" name="Freeform 18"/>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20"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21"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22" name="Group 21"/>
            <p:cNvGrpSpPr/>
            <p:nvPr/>
          </p:nvGrpSpPr>
          <p:grpSpPr>
            <a:xfrm>
              <a:off x="76200" y="76200"/>
              <a:ext cx="914400" cy="914400"/>
              <a:chOff x="76200" y="76200"/>
              <a:chExt cx="914400" cy="914400"/>
            </a:xfrm>
          </p:grpSpPr>
          <p:sp>
            <p:nvSpPr>
              <p:cNvPr id="23" name="Oval 22"/>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6"/>
              <p:cNvGrpSpPr/>
              <p:nvPr/>
            </p:nvGrpSpPr>
            <p:grpSpPr>
              <a:xfrm>
                <a:off x="257629" y="297231"/>
                <a:ext cx="580571" cy="540969"/>
                <a:chOff x="-8229599" y="518558"/>
                <a:chExt cx="4571999" cy="4087423"/>
              </a:xfrm>
            </p:grpSpPr>
            <p:sp>
              <p:nvSpPr>
                <p:cNvPr id="25"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descr="latechlogo.gif"/>
                <p:cNvPicPr>
                  <a:picLocks noChangeAspect="1"/>
                </p:cNvPicPr>
                <p:nvPr/>
              </p:nvPicPr>
              <p:blipFill>
                <a:blip r:embed="rId4" cstate="print"/>
                <a:stretch>
                  <a:fillRect/>
                </a:stretch>
              </p:blipFill>
              <p:spPr>
                <a:xfrm>
                  <a:off x="-8229599" y="518558"/>
                  <a:ext cx="4165160" cy="3748645"/>
                </a:xfrm>
                <a:prstGeom prst="rect">
                  <a:avLst/>
                </a:prstGeom>
              </p:spPr>
            </p:pic>
          </p:grpSp>
        </p:grpSp>
      </p:grpSp>
      <p:sp>
        <p:nvSpPr>
          <p:cNvPr id="10" name="Slide Number Placeholder 9"/>
          <p:cNvSpPr>
            <a:spLocks noGrp="1"/>
          </p:cNvSpPr>
          <p:nvPr>
            <p:ph type="sldNum" sz="quarter" idx="12"/>
          </p:nvPr>
        </p:nvSpPr>
        <p:spPr/>
        <p:txBody>
          <a:bodyPr/>
          <a:lstStyle/>
          <a:p>
            <a:fld id="{EC60E923-2B32-4D95-91D7-46453B25A98D}" type="slidenum">
              <a:rPr lang="en-US" smtClean="0"/>
              <a:t>6</a:t>
            </a:fld>
            <a:endParaRPr lang="en-US"/>
          </a:p>
        </p:txBody>
      </p:sp>
    </p:spTree>
    <p:extLst>
      <p:ext uri="{BB962C8B-B14F-4D97-AF65-F5344CB8AC3E}">
        <p14:creationId xmlns:p14="http://schemas.microsoft.com/office/powerpoint/2010/main" val="1242992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161" r="1954"/>
          <a:stretch/>
        </p:blipFill>
        <p:spPr bwMode="auto">
          <a:xfrm rot="21540000">
            <a:off x="48250" y="1067711"/>
            <a:ext cx="9018439" cy="5608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6200" y="6477000"/>
            <a:ext cx="4495800" cy="276999"/>
          </a:xfrm>
          <a:prstGeom prst="rect">
            <a:avLst/>
          </a:prstGeom>
          <a:noFill/>
        </p:spPr>
        <p:txBody>
          <a:bodyPr wrap="square" rtlCol="0">
            <a:spAutoFit/>
          </a:bodyPr>
          <a:lstStyle/>
          <a:p>
            <a:r>
              <a:rPr lang="en-US" sz="1200" dirty="0">
                <a:solidFill>
                  <a:schemeClr val="tx1">
                    <a:lumMod val="75000"/>
                    <a:lumOff val="25000"/>
                  </a:schemeClr>
                </a:solidFill>
              </a:rPr>
              <a:t>Table 8.1, </a:t>
            </a:r>
            <a:r>
              <a:rPr lang="en-US" sz="1200" dirty="0" err="1">
                <a:solidFill>
                  <a:schemeClr val="tx1">
                    <a:lumMod val="75000"/>
                    <a:lumOff val="25000"/>
                  </a:schemeClr>
                </a:solidFill>
              </a:rPr>
              <a:t>Temenoff</a:t>
            </a:r>
            <a:r>
              <a:rPr lang="en-US" sz="1200" dirty="0">
                <a:solidFill>
                  <a:schemeClr val="tx1">
                    <a:lumMod val="75000"/>
                    <a:lumOff val="25000"/>
                  </a:schemeClr>
                </a:solidFill>
              </a:rPr>
              <a:t> and </a:t>
            </a:r>
            <a:r>
              <a:rPr lang="en-US" sz="1200" dirty="0" err="1">
                <a:solidFill>
                  <a:schemeClr val="tx1">
                    <a:lumMod val="75000"/>
                    <a:lumOff val="25000"/>
                  </a:schemeClr>
                </a:solidFill>
              </a:rPr>
              <a:t>Mikos</a:t>
            </a:r>
            <a:r>
              <a:rPr lang="en-US" sz="1200" dirty="0">
                <a:solidFill>
                  <a:schemeClr val="tx1">
                    <a:lumMod val="75000"/>
                    <a:lumOff val="25000"/>
                  </a:schemeClr>
                </a:solidFill>
              </a:rPr>
              <a:t> (2008) Biomaterials text</a:t>
            </a:r>
          </a:p>
        </p:txBody>
      </p:sp>
      <p:grpSp>
        <p:nvGrpSpPr>
          <p:cNvPr id="5" name="Group 4"/>
          <p:cNvGrpSpPr/>
          <p:nvPr/>
        </p:nvGrpSpPr>
        <p:grpSpPr>
          <a:xfrm>
            <a:off x="0" y="0"/>
            <a:ext cx="9144000" cy="1524000"/>
            <a:chOff x="0" y="0"/>
            <a:chExt cx="9144000" cy="1524000"/>
          </a:xfrm>
        </p:grpSpPr>
        <p:sp>
          <p:nvSpPr>
            <p:cNvPr id="7" name="Freeform 6"/>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8"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9"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0" name="Group 9"/>
            <p:cNvGrpSpPr/>
            <p:nvPr/>
          </p:nvGrpSpPr>
          <p:grpSpPr>
            <a:xfrm>
              <a:off x="76200" y="76200"/>
              <a:ext cx="914400" cy="914400"/>
              <a:chOff x="76200" y="76200"/>
              <a:chExt cx="914400" cy="914400"/>
            </a:xfrm>
          </p:grpSpPr>
          <p:sp>
            <p:nvSpPr>
              <p:cNvPr id="11" name="Oval 10"/>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6"/>
              <p:cNvGrpSpPr/>
              <p:nvPr/>
            </p:nvGrpSpPr>
            <p:grpSpPr>
              <a:xfrm>
                <a:off x="257629" y="297231"/>
                <a:ext cx="580571" cy="540969"/>
                <a:chOff x="-8229599" y="518558"/>
                <a:chExt cx="4571999" cy="4087423"/>
              </a:xfrm>
            </p:grpSpPr>
            <p:sp>
              <p:nvSpPr>
                <p:cNvPr id="13"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latechlogo.gif"/>
                <p:cNvPicPr>
                  <a:picLocks noChangeAspect="1"/>
                </p:cNvPicPr>
                <p:nvPr/>
              </p:nvPicPr>
              <p:blipFill>
                <a:blip r:embed="rId5"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EC60E923-2B32-4D95-91D7-46453B25A98D}" type="slidenum">
              <a:rPr lang="en-US" smtClean="0"/>
              <a:t>7</a:t>
            </a:fld>
            <a:endParaRPr lang="en-US"/>
          </a:p>
        </p:txBody>
      </p:sp>
    </p:spTree>
    <p:extLst>
      <p:ext uri="{BB962C8B-B14F-4D97-AF65-F5344CB8AC3E}">
        <p14:creationId xmlns:p14="http://schemas.microsoft.com/office/powerpoint/2010/main" val="1242992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200" y="6477000"/>
            <a:ext cx="4495800" cy="276999"/>
          </a:xfrm>
          <a:prstGeom prst="rect">
            <a:avLst/>
          </a:prstGeom>
          <a:noFill/>
        </p:spPr>
        <p:txBody>
          <a:bodyPr wrap="square" rtlCol="0">
            <a:spAutoFit/>
          </a:bodyPr>
          <a:lstStyle/>
          <a:p>
            <a:r>
              <a:rPr lang="en-US" sz="1200" dirty="0">
                <a:solidFill>
                  <a:schemeClr val="tx1">
                    <a:lumMod val="75000"/>
                    <a:lumOff val="25000"/>
                  </a:schemeClr>
                </a:solidFill>
              </a:rPr>
              <a:t>Table 8.2, </a:t>
            </a:r>
            <a:r>
              <a:rPr lang="en-US" sz="1200" dirty="0" err="1">
                <a:solidFill>
                  <a:schemeClr val="tx1">
                    <a:lumMod val="75000"/>
                    <a:lumOff val="25000"/>
                  </a:schemeClr>
                </a:solidFill>
              </a:rPr>
              <a:t>Temenoff</a:t>
            </a:r>
            <a:r>
              <a:rPr lang="en-US" sz="1200" dirty="0">
                <a:solidFill>
                  <a:schemeClr val="tx1">
                    <a:lumMod val="75000"/>
                    <a:lumOff val="25000"/>
                  </a:schemeClr>
                </a:solidFill>
              </a:rPr>
              <a:t> and </a:t>
            </a:r>
            <a:r>
              <a:rPr lang="en-US" sz="1200" dirty="0" err="1">
                <a:solidFill>
                  <a:schemeClr val="tx1">
                    <a:lumMod val="75000"/>
                    <a:lumOff val="25000"/>
                  </a:schemeClr>
                </a:solidFill>
              </a:rPr>
              <a:t>Mikos</a:t>
            </a:r>
            <a:r>
              <a:rPr lang="en-US" sz="1200" dirty="0">
                <a:solidFill>
                  <a:schemeClr val="tx1">
                    <a:lumMod val="75000"/>
                    <a:lumOff val="25000"/>
                  </a:schemeClr>
                </a:solidFill>
              </a:rPr>
              <a:t> (2008) Biomaterials text</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11" r="2703"/>
          <a:stretch/>
        </p:blipFill>
        <p:spPr bwMode="auto">
          <a:xfrm>
            <a:off x="76201" y="1683874"/>
            <a:ext cx="9067799" cy="4257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0" y="0"/>
            <a:ext cx="9144000" cy="1524000"/>
            <a:chOff x="0" y="0"/>
            <a:chExt cx="9144000" cy="1524000"/>
          </a:xfrm>
        </p:grpSpPr>
        <p:sp>
          <p:nvSpPr>
            <p:cNvPr id="5" name="Freeform 4"/>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latechlogo.gif"/>
                <p:cNvPicPr>
                  <a:picLocks noChangeAspect="1"/>
                </p:cNvPicPr>
                <p:nvPr/>
              </p:nvPicPr>
              <p:blipFill>
                <a:blip r:embed="rId4"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EC60E923-2B32-4D95-91D7-46453B25A98D}" type="slidenum">
              <a:rPr lang="en-US" smtClean="0"/>
              <a:t>8</a:t>
            </a:fld>
            <a:endParaRPr lang="en-US"/>
          </a:p>
        </p:txBody>
      </p:sp>
    </p:spTree>
    <p:extLst>
      <p:ext uri="{BB962C8B-B14F-4D97-AF65-F5344CB8AC3E}">
        <p14:creationId xmlns:p14="http://schemas.microsoft.com/office/powerpoint/2010/main" val="1242992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37944" t="29841" r="49752" b="56985"/>
          <a:stretch/>
        </p:blipFill>
        <p:spPr bwMode="auto">
          <a:xfrm>
            <a:off x="1066798" y="2034578"/>
            <a:ext cx="2194323" cy="1839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886200" y="6401720"/>
            <a:ext cx="3517135" cy="276999"/>
          </a:xfrm>
          <a:prstGeom prst="rect">
            <a:avLst/>
          </a:prstGeom>
          <a:noFill/>
        </p:spPr>
        <p:txBody>
          <a:bodyPr wrap="square" rtlCol="0">
            <a:spAutoFit/>
          </a:bodyPr>
          <a:lstStyle/>
          <a:p>
            <a:r>
              <a:rPr lang="en-US" sz="1200" dirty="0">
                <a:solidFill>
                  <a:schemeClr val="tx1">
                    <a:lumMod val="75000"/>
                    <a:lumOff val="25000"/>
                  </a:schemeClr>
                </a:solidFill>
              </a:rPr>
              <a:t>Fig. 8.4, </a:t>
            </a:r>
            <a:r>
              <a:rPr lang="en-US" sz="1200" dirty="0" err="1">
                <a:solidFill>
                  <a:schemeClr val="tx1">
                    <a:lumMod val="75000"/>
                    <a:lumOff val="25000"/>
                  </a:schemeClr>
                </a:solidFill>
              </a:rPr>
              <a:t>Temenoff</a:t>
            </a:r>
            <a:r>
              <a:rPr lang="en-US" sz="1200" dirty="0">
                <a:solidFill>
                  <a:schemeClr val="tx1">
                    <a:lumMod val="75000"/>
                    <a:lumOff val="25000"/>
                  </a:schemeClr>
                </a:solidFill>
              </a:rPr>
              <a:t> and </a:t>
            </a:r>
            <a:r>
              <a:rPr lang="en-US" sz="1200" dirty="0" err="1">
                <a:solidFill>
                  <a:schemeClr val="tx1">
                    <a:lumMod val="75000"/>
                    <a:lumOff val="25000"/>
                  </a:schemeClr>
                </a:solidFill>
              </a:rPr>
              <a:t>Mikos</a:t>
            </a:r>
            <a:r>
              <a:rPr lang="en-US" sz="1200" dirty="0">
                <a:solidFill>
                  <a:schemeClr val="tx1">
                    <a:lumMod val="75000"/>
                    <a:lumOff val="25000"/>
                  </a:schemeClr>
                </a:solidFill>
              </a:rPr>
              <a:t> (2008) Biomaterials text</a:t>
            </a:r>
          </a:p>
        </p:txBody>
      </p:sp>
      <p:pic>
        <p:nvPicPr>
          <p:cNvPr id="7"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87906" t="4988" r="1654" b="80049"/>
          <a:stretch/>
        </p:blipFill>
        <p:spPr bwMode="auto">
          <a:xfrm>
            <a:off x="4800600" y="1897983"/>
            <a:ext cx="1882379" cy="21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19200" y="4239458"/>
            <a:ext cx="2819400" cy="2185214"/>
          </a:xfrm>
          <a:prstGeom prst="rect">
            <a:avLst/>
          </a:prstGeom>
          <a:noFill/>
        </p:spPr>
        <p:txBody>
          <a:bodyPr wrap="square" rtlCol="0">
            <a:spAutoFit/>
          </a:bodyPr>
          <a:lstStyle/>
          <a:p>
            <a:r>
              <a:rPr lang="en-US" sz="2800" u="sng" dirty="0"/>
              <a:t>Proline</a:t>
            </a:r>
          </a:p>
          <a:p>
            <a:endParaRPr lang="en-US" sz="1200" dirty="0"/>
          </a:p>
          <a:p>
            <a:r>
              <a:rPr lang="en-US" sz="2400" dirty="0">
                <a:solidFill>
                  <a:srgbClr val="0070C0"/>
                </a:solidFill>
              </a:rPr>
              <a:t>Ring structure in its backbone results in f</a:t>
            </a:r>
            <a:r>
              <a:rPr lang="en-US" sz="2400" dirty="0">
                <a:solidFill>
                  <a:srgbClr val="0070C0"/>
                </a:solidFill>
                <a:sym typeface="Wingdings" pitchFamily="2" charset="2"/>
              </a:rPr>
              <a:t>ewer degrees of rotational freedom</a:t>
            </a:r>
            <a:endParaRPr lang="en-US" sz="2400" dirty="0">
              <a:solidFill>
                <a:srgbClr val="0070C0"/>
              </a:solidFill>
            </a:endParaRPr>
          </a:p>
        </p:txBody>
      </p:sp>
      <p:sp>
        <p:nvSpPr>
          <p:cNvPr id="8" name="TextBox 7"/>
          <p:cNvSpPr txBox="1"/>
          <p:nvPr/>
        </p:nvSpPr>
        <p:spPr>
          <a:xfrm>
            <a:off x="4724400" y="4255264"/>
            <a:ext cx="2819400" cy="2185214"/>
          </a:xfrm>
          <a:prstGeom prst="rect">
            <a:avLst/>
          </a:prstGeom>
          <a:noFill/>
        </p:spPr>
        <p:txBody>
          <a:bodyPr wrap="square" rtlCol="0">
            <a:spAutoFit/>
          </a:bodyPr>
          <a:lstStyle/>
          <a:p>
            <a:r>
              <a:rPr lang="en-US" sz="2800" u="sng" dirty="0"/>
              <a:t>Cysteine</a:t>
            </a:r>
          </a:p>
          <a:p>
            <a:endParaRPr lang="en-US" sz="1200" dirty="0"/>
          </a:p>
          <a:p>
            <a:r>
              <a:rPr lang="en-US" sz="2400" dirty="0">
                <a:solidFill>
                  <a:srgbClr val="0070C0"/>
                </a:solidFill>
              </a:rPr>
              <a:t>Sulfur in side group enables covalent disulfide bonding with other proteins </a:t>
            </a:r>
          </a:p>
        </p:txBody>
      </p:sp>
      <p:sp>
        <p:nvSpPr>
          <p:cNvPr id="3" name="Title 2"/>
          <p:cNvSpPr>
            <a:spLocks noGrp="1"/>
          </p:cNvSpPr>
          <p:nvPr>
            <p:ph type="title"/>
          </p:nvPr>
        </p:nvSpPr>
        <p:spPr>
          <a:xfrm>
            <a:off x="203835" y="970269"/>
            <a:ext cx="8229600" cy="1143000"/>
          </a:xfrm>
        </p:spPr>
        <p:txBody>
          <a:bodyPr>
            <a:normAutofit/>
          </a:bodyPr>
          <a:lstStyle/>
          <a:p>
            <a:r>
              <a:rPr lang="en-US" sz="3600" dirty="0"/>
              <a:t>Amino acids affect higher protein structure</a:t>
            </a:r>
          </a:p>
        </p:txBody>
      </p:sp>
      <p:grpSp>
        <p:nvGrpSpPr>
          <p:cNvPr id="10" name="Group 9"/>
          <p:cNvGrpSpPr/>
          <p:nvPr/>
        </p:nvGrpSpPr>
        <p:grpSpPr>
          <a:xfrm>
            <a:off x="0" y="0"/>
            <a:ext cx="9144000" cy="1524000"/>
            <a:chOff x="0" y="0"/>
            <a:chExt cx="9144000" cy="1524000"/>
          </a:xfrm>
        </p:grpSpPr>
        <p:sp>
          <p:nvSpPr>
            <p:cNvPr id="11" name="Freeform 10"/>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12"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13"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4" name="Group 13"/>
            <p:cNvGrpSpPr/>
            <p:nvPr/>
          </p:nvGrpSpPr>
          <p:grpSpPr>
            <a:xfrm>
              <a:off x="76200" y="76200"/>
              <a:ext cx="914400" cy="914400"/>
              <a:chOff x="76200" y="76200"/>
              <a:chExt cx="914400" cy="914400"/>
            </a:xfrm>
          </p:grpSpPr>
          <p:sp>
            <p:nvSpPr>
              <p:cNvPr id="15" name="Oval 14"/>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6"/>
              <p:cNvGrpSpPr/>
              <p:nvPr/>
            </p:nvGrpSpPr>
            <p:grpSpPr>
              <a:xfrm>
                <a:off x="257629" y="297231"/>
                <a:ext cx="580571" cy="540969"/>
                <a:chOff x="-8229599" y="518558"/>
                <a:chExt cx="4571999" cy="4087423"/>
              </a:xfrm>
            </p:grpSpPr>
            <p:sp>
              <p:nvSpPr>
                <p:cNvPr id="17"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latechlogo.gif"/>
                <p:cNvPicPr>
                  <a:picLocks noChangeAspect="1"/>
                </p:cNvPicPr>
                <p:nvPr/>
              </p:nvPicPr>
              <p:blipFill>
                <a:blip r:embed="rId5" cstate="print"/>
                <a:stretch>
                  <a:fillRect/>
                </a:stretch>
              </p:blipFill>
              <p:spPr>
                <a:xfrm>
                  <a:off x="-8229599" y="518558"/>
                  <a:ext cx="4165160" cy="3748645"/>
                </a:xfrm>
                <a:prstGeom prst="rect">
                  <a:avLst/>
                </a:prstGeom>
              </p:spPr>
            </p:pic>
          </p:grpSp>
        </p:grpSp>
      </p:grpSp>
      <p:sp>
        <p:nvSpPr>
          <p:cNvPr id="4" name="Slide Number Placeholder 3"/>
          <p:cNvSpPr>
            <a:spLocks noGrp="1"/>
          </p:cNvSpPr>
          <p:nvPr>
            <p:ph type="sldNum" sz="quarter" idx="12"/>
          </p:nvPr>
        </p:nvSpPr>
        <p:spPr/>
        <p:txBody>
          <a:bodyPr/>
          <a:lstStyle/>
          <a:p>
            <a:fld id="{EC60E923-2B32-4D95-91D7-46453B25A98D}" type="slidenum">
              <a:rPr lang="en-US" smtClean="0"/>
              <a:t>9</a:t>
            </a:fld>
            <a:endParaRPr lang="en-US"/>
          </a:p>
        </p:txBody>
      </p:sp>
    </p:spTree>
    <p:extLst>
      <p:ext uri="{BB962C8B-B14F-4D97-AF65-F5344CB8AC3E}">
        <p14:creationId xmlns:p14="http://schemas.microsoft.com/office/powerpoint/2010/main" val="33379735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4053</TotalTime>
  <Words>3626</Words>
  <Application>Microsoft Office PowerPoint</Application>
  <PresentationFormat>On-screen Show (4:3)</PresentationFormat>
  <Paragraphs>385</Paragraphs>
  <Slides>37</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Arial Narrow</vt:lpstr>
      <vt:lpstr>Calibri</vt:lpstr>
      <vt:lpstr>Times</vt:lpstr>
      <vt:lpstr>Times New Roman</vt:lpstr>
      <vt:lpstr>Wingdings</vt:lpstr>
      <vt:lpstr>Office Theme</vt:lpstr>
      <vt:lpstr>Protein Interactions with Biomaterials and Surface Modifications</vt:lpstr>
      <vt:lpstr>Protein Adsorption</vt:lpstr>
      <vt:lpstr>PowerPoint Presentation</vt:lpstr>
      <vt:lpstr>System properties governing protein adsorption</vt:lpstr>
      <vt:lpstr>System properties governing protein adsorption</vt:lpstr>
      <vt:lpstr>Schematic of adsorbed protein</vt:lpstr>
      <vt:lpstr>PowerPoint Presentation</vt:lpstr>
      <vt:lpstr>PowerPoint Presentation</vt:lpstr>
      <vt:lpstr>Amino acids affect higher protein structure</vt:lpstr>
      <vt:lpstr>Rate of adsorption and rearrangement</vt:lpstr>
      <vt:lpstr>Fibrinogen deactivation over time</vt:lpstr>
      <vt:lpstr>Vroman effect</vt:lpstr>
      <vt:lpstr>Vroman effect</vt:lpstr>
      <vt:lpstr>Example of Vroman Effect</vt:lpstr>
      <vt:lpstr>Formation of permanent protein layer</vt:lpstr>
      <vt:lpstr>Intentional modification of surfaces</vt:lpstr>
      <vt:lpstr>Grafting – general procedure</vt:lpstr>
      <vt:lpstr>PowerPoint Presentation</vt:lpstr>
      <vt:lpstr>Oxidized dextran S.A.M. on electrodes</vt:lpstr>
      <vt:lpstr>Functionalized S.A.M.</vt:lpstr>
      <vt:lpstr>PowerPoint Presentation</vt:lpstr>
      <vt:lpstr>PowerPoint Presentation</vt:lpstr>
      <vt:lpstr>Micro-contact printing</vt:lpstr>
      <vt:lpstr>Dip-pen lithography</vt:lpstr>
      <vt:lpstr>LbL dipping process</vt:lpstr>
      <vt:lpstr>Simplified complexation diagram using LbL</vt:lpstr>
      <vt:lpstr>Multilayer film deposition – spin coating with LbL</vt:lpstr>
      <vt:lpstr>Spray-LbL assembly</vt:lpstr>
      <vt:lpstr>Direct current glow discharge</vt:lpstr>
      <vt:lpstr>Capacitively coupled radiofrequency glow discharge</vt:lpstr>
      <vt:lpstr>Inductively coupled radiofrequency glow discharge</vt:lpstr>
      <vt:lpstr>Inductively coupled radiofrequency glow discharge</vt:lpstr>
      <vt:lpstr>Evaporative deposition under high vacuum</vt:lpstr>
      <vt:lpstr>Evaporative deposition under high vacuum</vt:lpstr>
      <vt:lpstr>Sputter deposition under high vacuum</vt:lpstr>
      <vt:lpstr>Radiofrequency magnetron sputter coater</vt:lpstr>
      <vt:lpstr>SEM of surface coated with radiofrequency magnetron sputtered Ti</vt:lpstr>
    </vt:vector>
  </TitlesOfParts>
  <Company>Louisiana Tech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TMurray</dc:creator>
  <cp:lastModifiedBy>Teresa Murray</cp:lastModifiedBy>
  <cp:revision>137</cp:revision>
  <cp:lastPrinted>2016-01-26T02:58:27Z</cp:lastPrinted>
  <dcterms:created xsi:type="dcterms:W3CDTF">2012-12-14T20:26:00Z</dcterms:created>
  <dcterms:modified xsi:type="dcterms:W3CDTF">2017-12-09T07:48:26Z</dcterms:modified>
</cp:coreProperties>
</file>